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4" r:id="rId2"/>
    <p:sldId id="256" r:id="rId3"/>
    <p:sldId id="257" r:id="rId4"/>
    <p:sldId id="258" r:id="rId5"/>
    <p:sldId id="259" r:id="rId6"/>
    <p:sldId id="260" r:id="rId7"/>
    <p:sldId id="261" r:id="rId8"/>
    <p:sldId id="262" r:id="rId9"/>
    <p:sldId id="263" r:id="rId10"/>
    <p:sldId id="265" r:id="rId11"/>
    <p:sldId id="264" r:id="rId12"/>
    <p:sldId id="266" r:id="rId13"/>
    <p:sldId id="269" r:id="rId14"/>
    <p:sldId id="267" r:id="rId15"/>
    <p:sldId id="268" r:id="rId16"/>
    <p:sldId id="271" r:id="rId17"/>
    <p:sldId id="270" r:id="rId18"/>
    <p:sldId id="272" r:id="rId19"/>
    <p:sldId id="273" r:id="rId20"/>
    <p:sldId id="274" r:id="rId21"/>
    <p:sldId id="276" r:id="rId22"/>
    <p:sldId id="275" r:id="rId23"/>
    <p:sldId id="279" r:id="rId24"/>
    <p:sldId id="277" r:id="rId25"/>
    <p:sldId id="278"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Lst>
  <p:sldSz cx="12192000" cy="6858000"/>
  <p:notesSz cx="6858000" cy="9144000"/>
  <p:defaultTextStyle>
    <a:defPPr>
      <a:defRPr lang="pt-B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4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E9617F-5691-47D6-850A-F0A9C309132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t-BR"/>
        </a:p>
      </dgm:t>
    </dgm:pt>
    <dgm:pt modelId="{6D5EA13B-094E-49CC-ADF9-3A0C7D2F9D2D}">
      <dgm:prSet/>
      <dgm:spPr/>
      <dgm:t>
        <a:bodyPr/>
        <a:lstStyle/>
        <a:p>
          <a:r>
            <a:rPr lang="pt-BR" dirty="0"/>
            <a:t>1) Conceitos Básicos:</a:t>
          </a:r>
        </a:p>
      </dgm:t>
    </dgm:pt>
    <dgm:pt modelId="{90A9B12B-662F-4B51-8975-A2A667815ED1}" type="parTrans" cxnId="{641B9481-5BF4-46AD-8A28-7B6B0EBB6F4A}">
      <dgm:prSet/>
      <dgm:spPr/>
      <dgm:t>
        <a:bodyPr/>
        <a:lstStyle/>
        <a:p>
          <a:endParaRPr lang="pt-BR"/>
        </a:p>
      </dgm:t>
    </dgm:pt>
    <dgm:pt modelId="{8BD378DF-64C4-4A8E-BBB6-93BA9D711129}" type="sibTrans" cxnId="{641B9481-5BF4-46AD-8A28-7B6B0EBB6F4A}">
      <dgm:prSet/>
      <dgm:spPr/>
      <dgm:t>
        <a:bodyPr/>
        <a:lstStyle/>
        <a:p>
          <a:endParaRPr lang="pt-BR"/>
        </a:p>
      </dgm:t>
    </dgm:pt>
    <dgm:pt modelId="{439AA75D-96DC-4BB7-9ED1-3EF5882B265A}">
      <dgm:prSet/>
      <dgm:spPr/>
      <dgm:t>
        <a:bodyPr/>
        <a:lstStyle/>
        <a:p>
          <a:r>
            <a:rPr lang="pt-BR" dirty="0"/>
            <a:t>Definição;</a:t>
          </a:r>
        </a:p>
      </dgm:t>
    </dgm:pt>
    <dgm:pt modelId="{6D43ABAE-974E-42A4-82AF-B0F25C2EC65B}" type="parTrans" cxnId="{3AD00FDD-5048-45D8-8E6C-D7570A2217D3}">
      <dgm:prSet/>
      <dgm:spPr/>
      <dgm:t>
        <a:bodyPr/>
        <a:lstStyle/>
        <a:p>
          <a:endParaRPr lang="pt-BR"/>
        </a:p>
      </dgm:t>
    </dgm:pt>
    <dgm:pt modelId="{56BAD792-B5DD-414F-8936-9FE6834F1DFA}" type="sibTrans" cxnId="{3AD00FDD-5048-45D8-8E6C-D7570A2217D3}">
      <dgm:prSet/>
      <dgm:spPr/>
      <dgm:t>
        <a:bodyPr/>
        <a:lstStyle/>
        <a:p>
          <a:endParaRPr lang="pt-BR"/>
        </a:p>
      </dgm:t>
    </dgm:pt>
    <dgm:pt modelId="{605ED25F-4BD2-4B35-9521-7FAE7519314D}" type="pres">
      <dgm:prSet presAssocID="{9AE9617F-5691-47D6-850A-F0A9C3091329}" presName="linear" presStyleCnt="0">
        <dgm:presLayoutVars>
          <dgm:animLvl val="lvl"/>
          <dgm:resizeHandles val="exact"/>
        </dgm:presLayoutVars>
      </dgm:prSet>
      <dgm:spPr/>
      <dgm:t>
        <a:bodyPr/>
        <a:lstStyle/>
        <a:p>
          <a:endParaRPr lang="pt-BR"/>
        </a:p>
      </dgm:t>
    </dgm:pt>
    <dgm:pt modelId="{A3DD4693-AAC8-46F6-931D-021191B050F0}" type="pres">
      <dgm:prSet presAssocID="{6D5EA13B-094E-49CC-ADF9-3A0C7D2F9D2D}" presName="parentText" presStyleLbl="node1" presStyleIdx="0" presStyleCnt="2">
        <dgm:presLayoutVars>
          <dgm:chMax val="0"/>
          <dgm:bulletEnabled val="1"/>
        </dgm:presLayoutVars>
      </dgm:prSet>
      <dgm:spPr/>
      <dgm:t>
        <a:bodyPr/>
        <a:lstStyle/>
        <a:p>
          <a:endParaRPr lang="pt-BR"/>
        </a:p>
      </dgm:t>
    </dgm:pt>
    <dgm:pt modelId="{D87A822C-DC6A-4707-B391-0F206F71D3AA}" type="pres">
      <dgm:prSet presAssocID="{8BD378DF-64C4-4A8E-BBB6-93BA9D711129}" presName="spacer" presStyleCnt="0"/>
      <dgm:spPr/>
    </dgm:pt>
    <dgm:pt modelId="{8747DAED-A35B-4BFB-ACB6-3FCC2B5C2C9D}" type="pres">
      <dgm:prSet presAssocID="{439AA75D-96DC-4BB7-9ED1-3EF5882B265A}" presName="parentText" presStyleLbl="node1" presStyleIdx="1" presStyleCnt="2">
        <dgm:presLayoutVars>
          <dgm:chMax val="0"/>
          <dgm:bulletEnabled val="1"/>
        </dgm:presLayoutVars>
      </dgm:prSet>
      <dgm:spPr/>
      <dgm:t>
        <a:bodyPr/>
        <a:lstStyle/>
        <a:p>
          <a:endParaRPr lang="pt-BR"/>
        </a:p>
      </dgm:t>
    </dgm:pt>
  </dgm:ptLst>
  <dgm:cxnLst>
    <dgm:cxn modelId="{641B9481-5BF4-46AD-8A28-7B6B0EBB6F4A}" srcId="{9AE9617F-5691-47D6-850A-F0A9C3091329}" destId="{6D5EA13B-094E-49CC-ADF9-3A0C7D2F9D2D}" srcOrd="0" destOrd="0" parTransId="{90A9B12B-662F-4B51-8975-A2A667815ED1}" sibTransId="{8BD378DF-64C4-4A8E-BBB6-93BA9D711129}"/>
    <dgm:cxn modelId="{0FBFA70A-50FD-44A5-A897-2EE2B11428A6}" type="presOf" srcId="{9AE9617F-5691-47D6-850A-F0A9C3091329}" destId="{605ED25F-4BD2-4B35-9521-7FAE7519314D}" srcOrd="0" destOrd="0" presId="urn:microsoft.com/office/officeart/2005/8/layout/vList2"/>
    <dgm:cxn modelId="{7B279A40-2B47-4CB5-BFC5-8170FB11136A}" type="presOf" srcId="{6D5EA13B-094E-49CC-ADF9-3A0C7D2F9D2D}" destId="{A3DD4693-AAC8-46F6-931D-021191B050F0}" srcOrd="0" destOrd="0" presId="urn:microsoft.com/office/officeart/2005/8/layout/vList2"/>
    <dgm:cxn modelId="{3AD00FDD-5048-45D8-8E6C-D7570A2217D3}" srcId="{9AE9617F-5691-47D6-850A-F0A9C3091329}" destId="{439AA75D-96DC-4BB7-9ED1-3EF5882B265A}" srcOrd="1" destOrd="0" parTransId="{6D43ABAE-974E-42A4-82AF-B0F25C2EC65B}" sibTransId="{56BAD792-B5DD-414F-8936-9FE6834F1DFA}"/>
    <dgm:cxn modelId="{A7D81C80-7CC8-40B7-B2C5-4CC1440050AB}" type="presOf" srcId="{439AA75D-96DC-4BB7-9ED1-3EF5882B265A}" destId="{8747DAED-A35B-4BFB-ACB6-3FCC2B5C2C9D}" srcOrd="0" destOrd="0" presId="urn:microsoft.com/office/officeart/2005/8/layout/vList2"/>
    <dgm:cxn modelId="{4B3274B5-0671-46D1-BF1A-2D02A95015EC}" type="presParOf" srcId="{605ED25F-4BD2-4B35-9521-7FAE7519314D}" destId="{A3DD4693-AAC8-46F6-931D-021191B050F0}" srcOrd="0" destOrd="0" presId="urn:microsoft.com/office/officeart/2005/8/layout/vList2"/>
    <dgm:cxn modelId="{8B09651A-4DEA-4C14-9EC2-58DB379A1981}" type="presParOf" srcId="{605ED25F-4BD2-4B35-9521-7FAE7519314D}" destId="{D87A822C-DC6A-4707-B391-0F206F71D3AA}" srcOrd="1" destOrd="0" presId="urn:microsoft.com/office/officeart/2005/8/layout/vList2"/>
    <dgm:cxn modelId="{AF500C24-C1FB-41BA-B213-DE6E3F1DCCB3}" type="presParOf" srcId="{605ED25F-4BD2-4B35-9521-7FAE7519314D}" destId="{8747DAED-A35B-4BFB-ACB6-3FCC2B5C2C9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407E9B-814D-41EF-AE9C-4F6813FCE8B5}" type="doc">
      <dgm:prSet loTypeId="urn:microsoft.com/office/officeart/2009/3/layout/SubStepProcess" loCatId="process" qsTypeId="urn:microsoft.com/office/officeart/2005/8/quickstyle/simple1" qsCatId="simple" csTypeId="urn:microsoft.com/office/officeart/2005/8/colors/colorful2" csCatId="colorful" phldr="1"/>
      <dgm:spPr/>
      <dgm:t>
        <a:bodyPr/>
        <a:lstStyle/>
        <a:p>
          <a:endParaRPr lang="pt-BR"/>
        </a:p>
      </dgm:t>
    </dgm:pt>
    <dgm:pt modelId="{94D9EE57-2868-4656-B4EB-A645BC14FE0B}">
      <dgm:prSet/>
      <dgm:spPr/>
      <dgm:t>
        <a:bodyPr/>
        <a:lstStyle/>
        <a:p>
          <a:pPr rtl="0"/>
          <a:r>
            <a:rPr lang="pt-BR" dirty="0"/>
            <a:t>Interpretação da realidade</a:t>
          </a:r>
        </a:p>
      </dgm:t>
    </dgm:pt>
    <dgm:pt modelId="{0B4D6CAB-F4B2-4ED4-BEEC-C58A18A99EA4}" type="parTrans" cxnId="{9206724F-EFF0-426C-B37E-8D177ACFA848}">
      <dgm:prSet/>
      <dgm:spPr/>
      <dgm:t>
        <a:bodyPr/>
        <a:lstStyle/>
        <a:p>
          <a:endParaRPr lang="pt-BR"/>
        </a:p>
      </dgm:t>
    </dgm:pt>
    <dgm:pt modelId="{8333B677-B308-42C5-801B-341DB9480AAE}" type="sibTrans" cxnId="{9206724F-EFF0-426C-B37E-8D177ACFA848}">
      <dgm:prSet/>
      <dgm:spPr/>
      <dgm:t>
        <a:bodyPr/>
        <a:lstStyle/>
        <a:p>
          <a:endParaRPr lang="pt-BR"/>
        </a:p>
      </dgm:t>
    </dgm:pt>
    <dgm:pt modelId="{59C4450B-830C-4CB9-AC00-200D25C5CDD2}">
      <dgm:prSet/>
      <dgm:spPr/>
      <dgm:t>
        <a:bodyPr/>
        <a:lstStyle/>
        <a:p>
          <a:pPr rtl="0"/>
          <a:r>
            <a:rPr lang="pt-BR"/>
            <a:t>Há diferentes perspectivas para explicar a realidade;</a:t>
          </a:r>
        </a:p>
      </dgm:t>
    </dgm:pt>
    <dgm:pt modelId="{38512AE5-9912-43A2-9071-472B5EEBE2D6}" type="parTrans" cxnId="{98E75473-0F82-47EF-8421-056A8CD378CD}">
      <dgm:prSet/>
      <dgm:spPr/>
      <dgm:t>
        <a:bodyPr/>
        <a:lstStyle/>
        <a:p>
          <a:endParaRPr lang="pt-BR"/>
        </a:p>
      </dgm:t>
    </dgm:pt>
    <dgm:pt modelId="{E9BC8A98-B3CA-42D2-BEA9-103E9E3E687F}" type="sibTrans" cxnId="{98E75473-0F82-47EF-8421-056A8CD378CD}">
      <dgm:prSet/>
      <dgm:spPr/>
      <dgm:t>
        <a:bodyPr/>
        <a:lstStyle/>
        <a:p>
          <a:endParaRPr lang="pt-BR"/>
        </a:p>
      </dgm:t>
    </dgm:pt>
    <dgm:pt modelId="{0EFC3307-BCFF-4F68-A9DD-BBCC2EF39FB6}">
      <dgm:prSet/>
      <dgm:spPr/>
      <dgm:t>
        <a:bodyPr/>
        <a:lstStyle/>
        <a:p>
          <a:pPr rtl="0"/>
          <a:r>
            <a:rPr lang="pt-BR" dirty="0"/>
            <a:t>Não é estável;</a:t>
          </a:r>
        </a:p>
      </dgm:t>
    </dgm:pt>
    <dgm:pt modelId="{A7766783-4F2E-4ECE-A50D-F8E986A61FE7}" type="parTrans" cxnId="{2938007B-A08B-4267-9A25-BE2A1DDA899D}">
      <dgm:prSet/>
      <dgm:spPr/>
      <dgm:t>
        <a:bodyPr/>
        <a:lstStyle/>
        <a:p>
          <a:endParaRPr lang="pt-BR"/>
        </a:p>
      </dgm:t>
    </dgm:pt>
    <dgm:pt modelId="{D02A0D49-1603-4AD2-9082-7D09EDAA467E}" type="sibTrans" cxnId="{2938007B-A08B-4267-9A25-BE2A1DDA899D}">
      <dgm:prSet/>
      <dgm:spPr/>
      <dgm:t>
        <a:bodyPr/>
        <a:lstStyle/>
        <a:p>
          <a:endParaRPr lang="pt-BR"/>
        </a:p>
      </dgm:t>
    </dgm:pt>
    <dgm:pt modelId="{F7BF7453-93A1-4677-B0FB-EE85247889A7}" type="pres">
      <dgm:prSet presAssocID="{C8407E9B-814D-41EF-AE9C-4F6813FCE8B5}" presName="Name0" presStyleCnt="0">
        <dgm:presLayoutVars>
          <dgm:chMax val="7"/>
          <dgm:dir/>
          <dgm:animOne val="branch"/>
        </dgm:presLayoutVars>
      </dgm:prSet>
      <dgm:spPr/>
      <dgm:t>
        <a:bodyPr/>
        <a:lstStyle/>
        <a:p>
          <a:endParaRPr lang="pt-BR"/>
        </a:p>
      </dgm:t>
    </dgm:pt>
    <dgm:pt modelId="{0CAD829D-F9F1-45AF-B32B-527E27FFE120}" type="pres">
      <dgm:prSet presAssocID="{94D9EE57-2868-4656-B4EB-A645BC14FE0B}" presName="parTx1" presStyleLbl="node1" presStyleIdx="0" presStyleCnt="3"/>
      <dgm:spPr/>
      <dgm:t>
        <a:bodyPr/>
        <a:lstStyle/>
        <a:p>
          <a:endParaRPr lang="pt-BR"/>
        </a:p>
      </dgm:t>
    </dgm:pt>
    <dgm:pt modelId="{3B69A50B-86E6-4C78-A287-C96270539EE8}" type="pres">
      <dgm:prSet presAssocID="{59C4450B-830C-4CB9-AC00-200D25C5CDD2}" presName="parTx2" presStyleLbl="node1" presStyleIdx="1" presStyleCnt="3"/>
      <dgm:spPr/>
      <dgm:t>
        <a:bodyPr/>
        <a:lstStyle/>
        <a:p>
          <a:endParaRPr lang="pt-BR"/>
        </a:p>
      </dgm:t>
    </dgm:pt>
    <dgm:pt modelId="{DF6C5534-B802-4069-982B-8B5F9B07051A}" type="pres">
      <dgm:prSet presAssocID="{0EFC3307-BCFF-4F68-A9DD-BBCC2EF39FB6}" presName="parTx3" presStyleLbl="node1" presStyleIdx="2" presStyleCnt="3"/>
      <dgm:spPr/>
      <dgm:t>
        <a:bodyPr/>
        <a:lstStyle/>
        <a:p>
          <a:endParaRPr lang="pt-BR"/>
        </a:p>
      </dgm:t>
    </dgm:pt>
  </dgm:ptLst>
  <dgm:cxnLst>
    <dgm:cxn modelId="{3B9E6A29-1341-4BA5-9B5F-38F0E4DC20D1}" type="presOf" srcId="{0EFC3307-BCFF-4F68-A9DD-BBCC2EF39FB6}" destId="{DF6C5534-B802-4069-982B-8B5F9B07051A}" srcOrd="0" destOrd="0" presId="urn:microsoft.com/office/officeart/2009/3/layout/SubStepProcess"/>
    <dgm:cxn modelId="{9206724F-EFF0-426C-B37E-8D177ACFA848}" srcId="{C8407E9B-814D-41EF-AE9C-4F6813FCE8B5}" destId="{94D9EE57-2868-4656-B4EB-A645BC14FE0B}" srcOrd="0" destOrd="0" parTransId="{0B4D6CAB-F4B2-4ED4-BEEC-C58A18A99EA4}" sibTransId="{8333B677-B308-42C5-801B-341DB9480AAE}"/>
    <dgm:cxn modelId="{98E75473-0F82-47EF-8421-056A8CD378CD}" srcId="{C8407E9B-814D-41EF-AE9C-4F6813FCE8B5}" destId="{59C4450B-830C-4CB9-AC00-200D25C5CDD2}" srcOrd="1" destOrd="0" parTransId="{38512AE5-9912-43A2-9071-472B5EEBE2D6}" sibTransId="{E9BC8A98-B3CA-42D2-BEA9-103E9E3E687F}"/>
    <dgm:cxn modelId="{535099EF-D30A-4824-BA3A-2A8E8AF85978}" type="presOf" srcId="{C8407E9B-814D-41EF-AE9C-4F6813FCE8B5}" destId="{F7BF7453-93A1-4677-B0FB-EE85247889A7}" srcOrd="0" destOrd="0" presId="urn:microsoft.com/office/officeart/2009/3/layout/SubStepProcess"/>
    <dgm:cxn modelId="{2938007B-A08B-4267-9A25-BE2A1DDA899D}" srcId="{C8407E9B-814D-41EF-AE9C-4F6813FCE8B5}" destId="{0EFC3307-BCFF-4F68-A9DD-BBCC2EF39FB6}" srcOrd="2" destOrd="0" parTransId="{A7766783-4F2E-4ECE-A50D-F8E986A61FE7}" sibTransId="{D02A0D49-1603-4AD2-9082-7D09EDAA467E}"/>
    <dgm:cxn modelId="{DDAFE80A-30F5-4AEB-85AF-B5906F126A66}" type="presOf" srcId="{94D9EE57-2868-4656-B4EB-A645BC14FE0B}" destId="{0CAD829D-F9F1-45AF-B32B-527E27FFE120}" srcOrd="0" destOrd="0" presId="urn:microsoft.com/office/officeart/2009/3/layout/SubStepProcess"/>
    <dgm:cxn modelId="{7F9DC24D-936D-4764-A8F3-17F973210358}" type="presOf" srcId="{59C4450B-830C-4CB9-AC00-200D25C5CDD2}" destId="{3B69A50B-86E6-4C78-A287-C96270539EE8}" srcOrd="0" destOrd="0" presId="urn:microsoft.com/office/officeart/2009/3/layout/SubStepProcess"/>
    <dgm:cxn modelId="{A511729E-7253-4025-BDDF-ADA078A5D985}" type="presParOf" srcId="{F7BF7453-93A1-4677-B0FB-EE85247889A7}" destId="{0CAD829D-F9F1-45AF-B32B-527E27FFE120}" srcOrd="0" destOrd="0" presId="urn:microsoft.com/office/officeart/2009/3/layout/SubStepProcess"/>
    <dgm:cxn modelId="{79B3EFEC-C90D-4050-B72E-39534C2E4BDA}" type="presParOf" srcId="{F7BF7453-93A1-4677-B0FB-EE85247889A7}" destId="{3B69A50B-86E6-4C78-A287-C96270539EE8}" srcOrd="1" destOrd="0" presId="urn:microsoft.com/office/officeart/2009/3/layout/SubStepProcess"/>
    <dgm:cxn modelId="{B5411F88-7BA6-4F9A-B31C-20CCBB9E8526}" type="presParOf" srcId="{F7BF7453-93A1-4677-B0FB-EE85247889A7}" destId="{DF6C5534-B802-4069-982B-8B5F9B07051A}" srcOrd="2"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AE9617F-5691-47D6-850A-F0A9C309132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t-BR"/>
        </a:p>
      </dgm:t>
    </dgm:pt>
    <dgm:pt modelId="{6D5EA13B-094E-49CC-ADF9-3A0C7D2F9D2D}">
      <dgm:prSet/>
      <dgm:spPr/>
      <dgm:t>
        <a:bodyPr/>
        <a:lstStyle/>
        <a:p>
          <a:r>
            <a:rPr lang="pt-BR" dirty="0"/>
            <a:t>1) Conceitos Básicos:</a:t>
          </a:r>
        </a:p>
      </dgm:t>
    </dgm:pt>
    <dgm:pt modelId="{90A9B12B-662F-4B51-8975-A2A667815ED1}" type="parTrans" cxnId="{641B9481-5BF4-46AD-8A28-7B6B0EBB6F4A}">
      <dgm:prSet/>
      <dgm:spPr/>
      <dgm:t>
        <a:bodyPr/>
        <a:lstStyle/>
        <a:p>
          <a:endParaRPr lang="pt-BR"/>
        </a:p>
      </dgm:t>
    </dgm:pt>
    <dgm:pt modelId="{8BD378DF-64C4-4A8E-BBB6-93BA9D711129}" type="sibTrans" cxnId="{641B9481-5BF4-46AD-8A28-7B6B0EBB6F4A}">
      <dgm:prSet/>
      <dgm:spPr/>
      <dgm:t>
        <a:bodyPr/>
        <a:lstStyle/>
        <a:p>
          <a:endParaRPr lang="pt-BR"/>
        </a:p>
      </dgm:t>
    </dgm:pt>
    <dgm:pt modelId="{439AA75D-96DC-4BB7-9ED1-3EF5882B265A}">
      <dgm:prSet/>
      <dgm:spPr/>
      <dgm:t>
        <a:bodyPr/>
        <a:lstStyle/>
        <a:p>
          <a:r>
            <a:rPr lang="pt-BR" dirty="0"/>
            <a:t>Sistemas de indicadores</a:t>
          </a:r>
        </a:p>
      </dgm:t>
    </dgm:pt>
    <dgm:pt modelId="{6D43ABAE-974E-42A4-82AF-B0F25C2EC65B}" type="parTrans" cxnId="{3AD00FDD-5048-45D8-8E6C-D7570A2217D3}">
      <dgm:prSet/>
      <dgm:spPr/>
      <dgm:t>
        <a:bodyPr/>
        <a:lstStyle/>
        <a:p>
          <a:endParaRPr lang="pt-BR"/>
        </a:p>
      </dgm:t>
    </dgm:pt>
    <dgm:pt modelId="{56BAD792-B5DD-414F-8936-9FE6834F1DFA}" type="sibTrans" cxnId="{3AD00FDD-5048-45D8-8E6C-D7570A2217D3}">
      <dgm:prSet/>
      <dgm:spPr/>
      <dgm:t>
        <a:bodyPr/>
        <a:lstStyle/>
        <a:p>
          <a:endParaRPr lang="pt-BR"/>
        </a:p>
      </dgm:t>
    </dgm:pt>
    <dgm:pt modelId="{605ED25F-4BD2-4B35-9521-7FAE7519314D}" type="pres">
      <dgm:prSet presAssocID="{9AE9617F-5691-47D6-850A-F0A9C3091329}" presName="linear" presStyleCnt="0">
        <dgm:presLayoutVars>
          <dgm:animLvl val="lvl"/>
          <dgm:resizeHandles val="exact"/>
        </dgm:presLayoutVars>
      </dgm:prSet>
      <dgm:spPr/>
      <dgm:t>
        <a:bodyPr/>
        <a:lstStyle/>
        <a:p>
          <a:endParaRPr lang="pt-BR"/>
        </a:p>
      </dgm:t>
    </dgm:pt>
    <dgm:pt modelId="{A3DD4693-AAC8-46F6-931D-021191B050F0}" type="pres">
      <dgm:prSet presAssocID="{6D5EA13B-094E-49CC-ADF9-3A0C7D2F9D2D}" presName="parentText" presStyleLbl="node1" presStyleIdx="0" presStyleCnt="2">
        <dgm:presLayoutVars>
          <dgm:chMax val="0"/>
          <dgm:bulletEnabled val="1"/>
        </dgm:presLayoutVars>
      </dgm:prSet>
      <dgm:spPr/>
      <dgm:t>
        <a:bodyPr/>
        <a:lstStyle/>
        <a:p>
          <a:endParaRPr lang="pt-BR"/>
        </a:p>
      </dgm:t>
    </dgm:pt>
    <dgm:pt modelId="{D87A822C-DC6A-4707-B391-0F206F71D3AA}" type="pres">
      <dgm:prSet presAssocID="{8BD378DF-64C4-4A8E-BBB6-93BA9D711129}" presName="spacer" presStyleCnt="0"/>
      <dgm:spPr/>
    </dgm:pt>
    <dgm:pt modelId="{8747DAED-A35B-4BFB-ACB6-3FCC2B5C2C9D}" type="pres">
      <dgm:prSet presAssocID="{439AA75D-96DC-4BB7-9ED1-3EF5882B265A}" presName="parentText" presStyleLbl="node1" presStyleIdx="1" presStyleCnt="2">
        <dgm:presLayoutVars>
          <dgm:chMax val="0"/>
          <dgm:bulletEnabled val="1"/>
        </dgm:presLayoutVars>
      </dgm:prSet>
      <dgm:spPr/>
      <dgm:t>
        <a:bodyPr/>
        <a:lstStyle/>
        <a:p>
          <a:endParaRPr lang="pt-BR"/>
        </a:p>
      </dgm:t>
    </dgm:pt>
  </dgm:ptLst>
  <dgm:cxnLst>
    <dgm:cxn modelId="{641B9481-5BF4-46AD-8A28-7B6B0EBB6F4A}" srcId="{9AE9617F-5691-47D6-850A-F0A9C3091329}" destId="{6D5EA13B-094E-49CC-ADF9-3A0C7D2F9D2D}" srcOrd="0" destOrd="0" parTransId="{90A9B12B-662F-4B51-8975-A2A667815ED1}" sibTransId="{8BD378DF-64C4-4A8E-BBB6-93BA9D711129}"/>
    <dgm:cxn modelId="{0FBFA70A-50FD-44A5-A897-2EE2B11428A6}" type="presOf" srcId="{9AE9617F-5691-47D6-850A-F0A9C3091329}" destId="{605ED25F-4BD2-4B35-9521-7FAE7519314D}" srcOrd="0" destOrd="0" presId="urn:microsoft.com/office/officeart/2005/8/layout/vList2"/>
    <dgm:cxn modelId="{7B279A40-2B47-4CB5-BFC5-8170FB11136A}" type="presOf" srcId="{6D5EA13B-094E-49CC-ADF9-3A0C7D2F9D2D}" destId="{A3DD4693-AAC8-46F6-931D-021191B050F0}" srcOrd="0" destOrd="0" presId="urn:microsoft.com/office/officeart/2005/8/layout/vList2"/>
    <dgm:cxn modelId="{3AD00FDD-5048-45D8-8E6C-D7570A2217D3}" srcId="{9AE9617F-5691-47D6-850A-F0A9C3091329}" destId="{439AA75D-96DC-4BB7-9ED1-3EF5882B265A}" srcOrd="1" destOrd="0" parTransId="{6D43ABAE-974E-42A4-82AF-B0F25C2EC65B}" sibTransId="{56BAD792-B5DD-414F-8936-9FE6834F1DFA}"/>
    <dgm:cxn modelId="{A7D81C80-7CC8-40B7-B2C5-4CC1440050AB}" type="presOf" srcId="{439AA75D-96DC-4BB7-9ED1-3EF5882B265A}" destId="{8747DAED-A35B-4BFB-ACB6-3FCC2B5C2C9D}" srcOrd="0" destOrd="0" presId="urn:microsoft.com/office/officeart/2005/8/layout/vList2"/>
    <dgm:cxn modelId="{4B3274B5-0671-46D1-BF1A-2D02A95015EC}" type="presParOf" srcId="{605ED25F-4BD2-4B35-9521-7FAE7519314D}" destId="{A3DD4693-AAC8-46F6-931D-021191B050F0}" srcOrd="0" destOrd="0" presId="urn:microsoft.com/office/officeart/2005/8/layout/vList2"/>
    <dgm:cxn modelId="{8B09651A-4DEA-4C14-9EC2-58DB379A1981}" type="presParOf" srcId="{605ED25F-4BD2-4B35-9521-7FAE7519314D}" destId="{D87A822C-DC6A-4707-B391-0F206F71D3AA}" srcOrd="1" destOrd="0" presId="urn:microsoft.com/office/officeart/2005/8/layout/vList2"/>
    <dgm:cxn modelId="{AF500C24-C1FB-41BA-B213-DE6E3F1DCCB3}" type="presParOf" srcId="{605ED25F-4BD2-4B35-9521-7FAE7519314D}" destId="{8747DAED-A35B-4BFB-ACB6-3FCC2B5C2C9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AE9617F-5691-47D6-850A-F0A9C309132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t-BR"/>
        </a:p>
      </dgm:t>
    </dgm:pt>
    <dgm:pt modelId="{6D5EA13B-094E-49CC-ADF9-3A0C7D2F9D2D}">
      <dgm:prSet/>
      <dgm:spPr/>
      <dgm:t>
        <a:bodyPr/>
        <a:lstStyle/>
        <a:p>
          <a:r>
            <a:rPr lang="pt-BR" dirty="0"/>
            <a:t>1) Conceitos Básicos:</a:t>
          </a:r>
        </a:p>
      </dgm:t>
    </dgm:pt>
    <dgm:pt modelId="{90A9B12B-662F-4B51-8975-A2A667815ED1}" type="parTrans" cxnId="{641B9481-5BF4-46AD-8A28-7B6B0EBB6F4A}">
      <dgm:prSet/>
      <dgm:spPr/>
      <dgm:t>
        <a:bodyPr/>
        <a:lstStyle/>
        <a:p>
          <a:endParaRPr lang="pt-BR"/>
        </a:p>
      </dgm:t>
    </dgm:pt>
    <dgm:pt modelId="{8BD378DF-64C4-4A8E-BBB6-93BA9D711129}" type="sibTrans" cxnId="{641B9481-5BF4-46AD-8A28-7B6B0EBB6F4A}">
      <dgm:prSet/>
      <dgm:spPr/>
      <dgm:t>
        <a:bodyPr/>
        <a:lstStyle/>
        <a:p>
          <a:endParaRPr lang="pt-BR"/>
        </a:p>
      </dgm:t>
    </dgm:pt>
    <dgm:pt modelId="{439AA75D-96DC-4BB7-9ED1-3EF5882B265A}">
      <dgm:prSet/>
      <dgm:spPr/>
      <dgm:t>
        <a:bodyPr/>
        <a:lstStyle/>
        <a:p>
          <a:r>
            <a:rPr lang="pt-BR" dirty="0"/>
            <a:t>Tipologia: classificação dos indicadores</a:t>
          </a:r>
        </a:p>
      </dgm:t>
    </dgm:pt>
    <dgm:pt modelId="{6D43ABAE-974E-42A4-82AF-B0F25C2EC65B}" type="parTrans" cxnId="{3AD00FDD-5048-45D8-8E6C-D7570A2217D3}">
      <dgm:prSet/>
      <dgm:spPr/>
      <dgm:t>
        <a:bodyPr/>
        <a:lstStyle/>
        <a:p>
          <a:endParaRPr lang="pt-BR"/>
        </a:p>
      </dgm:t>
    </dgm:pt>
    <dgm:pt modelId="{56BAD792-B5DD-414F-8936-9FE6834F1DFA}" type="sibTrans" cxnId="{3AD00FDD-5048-45D8-8E6C-D7570A2217D3}">
      <dgm:prSet/>
      <dgm:spPr/>
      <dgm:t>
        <a:bodyPr/>
        <a:lstStyle/>
        <a:p>
          <a:endParaRPr lang="pt-BR"/>
        </a:p>
      </dgm:t>
    </dgm:pt>
    <dgm:pt modelId="{605ED25F-4BD2-4B35-9521-7FAE7519314D}" type="pres">
      <dgm:prSet presAssocID="{9AE9617F-5691-47D6-850A-F0A9C3091329}" presName="linear" presStyleCnt="0">
        <dgm:presLayoutVars>
          <dgm:animLvl val="lvl"/>
          <dgm:resizeHandles val="exact"/>
        </dgm:presLayoutVars>
      </dgm:prSet>
      <dgm:spPr/>
      <dgm:t>
        <a:bodyPr/>
        <a:lstStyle/>
        <a:p>
          <a:endParaRPr lang="pt-BR"/>
        </a:p>
      </dgm:t>
    </dgm:pt>
    <dgm:pt modelId="{A3DD4693-AAC8-46F6-931D-021191B050F0}" type="pres">
      <dgm:prSet presAssocID="{6D5EA13B-094E-49CC-ADF9-3A0C7D2F9D2D}" presName="parentText" presStyleLbl="node1" presStyleIdx="0" presStyleCnt="2">
        <dgm:presLayoutVars>
          <dgm:chMax val="0"/>
          <dgm:bulletEnabled val="1"/>
        </dgm:presLayoutVars>
      </dgm:prSet>
      <dgm:spPr/>
      <dgm:t>
        <a:bodyPr/>
        <a:lstStyle/>
        <a:p>
          <a:endParaRPr lang="pt-BR"/>
        </a:p>
      </dgm:t>
    </dgm:pt>
    <dgm:pt modelId="{D87A822C-DC6A-4707-B391-0F206F71D3AA}" type="pres">
      <dgm:prSet presAssocID="{8BD378DF-64C4-4A8E-BBB6-93BA9D711129}" presName="spacer" presStyleCnt="0"/>
      <dgm:spPr/>
    </dgm:pt>
    <dgm:pt modelId="{8747DAED-A35B-4BFB-ACB6-3FCC2B5C2C9D}" type="pres">
      <dgm:prSet presAssocID="{439AA75D-96DC-4BB7-9ED1-3EF5882B265A}" presName="parentText" presStyleLbl="node1" presStyleIdx="1" presStyleCnt="2">
        <dgm:presLayoutVars>
          <dgm:chMax val="0"/>
          <dgm:bulletEnabled val="1"/>
        </dgm:presLayoutVars>
      </dgm:prSet>
      <dgm:spPr/>
      <dgm:t>
        <a:bodyPr/>
        <a:lstStyle/>
        <a:p>
          <a:endParaRPr lang="pt-BR"/>
        </a:p>
      </dgm:t>
    </dgm:pt>
  </dgm:ptLst>
  <dgm:cxnLst>
    <dgm:cxn modelId="{641B9481-5BF4-46AD-8A28-7B6B0EBB6F4A}" srcId="{9AE9617F-5691-47D6-850A-F0A9C3091329}" destId="{6D5EA13B-094E-49CC-ADF9-3A0C7D2F9D2D}" srcOrd="0" destOrd="0" parTransId="{90A9B12B-662F-4B51-8975-A2A667815ED1}" sibTransId="{8BD378DF-64C4-4A8E-BBB6-93BA9D711129}"/>
    <dgm:cxn modelId="{0FBFA70A-50FD-44A5-A897-2EE2B11428A6}" type="presOf" srcId="{9AE9617F-5691-47D6-850A-F0A9C3091329}" destId="{605ED25F-4BD2-4B35-9521-7FAE7519314D}" srcOrd="0" destOrd="0" presId="urn:microsoft.com/office/officeart/2005/8/layout/vList2"/>
    <dgm:cxn modelId="{7B279A40-2B47-4CB5-BFC5-8170FB11136A}" type="presOf" srcId="{6D5EA13B-094E-49CC-ADF9-3A0C7D2F9D2D}" destId="{A3DD4693-AAC8-46F6-931D-021191B050F0}" srcOrd="0" destOrd="0" presId="urn:microsoft.com/office/officeart/2005/8/layout/vList2"/>
    <dgm:cxn modelId="{3AD00FDD-5048-45D8-8E6C-D7570A2217D3}" srcId="{9AE9617F-5691-47D6-850A-F0A9C3091329}" destId="{439AA75D-96DC-4BB7-9ED1-3EF5882B265A}" srcOrd="1" destOrd="0" parTransId="{6D43ABAE-974E-42A4-82AF-B0F25C2EC65B}" sibTransId="{56BAD792-B5DD-414F-8936-9FE6834F1DFA}"/>
    <dgm:cxn modelId="{A7D81C80-7CC8-40B7-B2C5-4CC1440050AB}" type="presOf" srcId="{439AA75D-96DC-4BB7-9ED1-3EF5882B265A}" destId="{8747DAED-A35B-4BFB-ACB6-3FCC2B5C2C9D}" srcOrd="0" destOrd="0" presId="urn:microsoft.com/office/officeart/2005/8/layout/vList2"/>
    <dgm:cxn modelId="{4B3274B5-0671-46D1-BF1A-2D02A95015EC}" type="presParOf" srcId="{605ED25F-4BD2-4B35-9521-7FAE7519314D}" destId="{A3DD4693-AAC8-46F6-931D-021191B050F0}" srcOrd="0" destOrd="0" presId="urn:microsoft.com/office/officeart/2005/8/layout/vList2"/>
    <dgm:cxn modelId="{8B09651A-4DEA-4C14-9EC2-58DB379A1981}" type="presParOf" srcId="{605ED25F-4BD2-4B35-9521-7FAE7519314D}" destId="{D87A822C-DC6A-4707-B391-0F206F71D3AA}" srcOrd="1" destOrd="0" presId="urn:microsoft.com/office/officeart/2005/8/layout/vList2"/>
    <dgm:cxn modelId="{AF500C24-C1FB-41BA-B213-DE6E3F1DCCB3}" type="presParOf" srcId="{605ED25F-4BD2-4B35-9521-7FAE7519314D}" destId="{8747DAED-A35B-4BFB-ACB6-3FCC2B5C2C9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AE9617F-5691-47D6-850A-F0A9C309132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t-BR"/>
        </a:p>
      </dgm:t>
    </dgm:pt>
    <dgm:pt modelId="{6D5EA13B-094E-49CC-ADF9-3A0C7D2F9D2D}">
      <dgm:prSet/>
      <dgm:spPr/>
      <dgm:t>
        <a:bodyPr/>
        <a:lstStyle/>
        <a:p>
          <a:r>
            <a:rPr lang="pt-BR" dirty="0"/>
            <a:t>1) Conceitos Básicos:</a:t>
          </a:r>
        </a:p>
      </dgm:t>
    </dgm:pt>
    <dgm:pt modelId="{90A9B12B-662F-4B51-8975-A2A667815ED1}" type="parTrans" cxnId="{641B9481-5BF4-46AD-8A28-7B6B0EBB6F4A}">
      <dgm:prSet/>
      <dgm:spPr/>
      <dgm:t>
        <a:bodyPr/>
        <a:lstStyle/>
        <a:p>
          <a:endParaRPr lang="pt-BR"/>
        </a:p>
      </dgm:t>
    </dgm:pt>
    <dgm:pt modelId="{8BD378DF-64C4-4A8E-BBB6-93BA9D711129}" type="sibTrans" cxnId="{641B9481-5BF4-46AD-8A28-7B6B0EBB6F4A}">
      <dgm:prSet/>
      <dgm:spPr/>
      <dgm:t>
        <a:bodyPr/>
        <a:lstStyle/>
        <a:p>
          <a:endParaRPr lang="pt-BR"/>
        </a:p>
      </dgm:t>
    </dgm:pt>
    <dgm:pt modelId="{439AA75D-96DC-4BB7-9ED1-3EF5882B265A}">
      <dgm:prSet/>
      <dgm:spPr/>
      <dgm:t>
        <a:bodyPr/>
        <a:lstStyle/>
        <a:p>
          <a:r>
            <a:rPr lang="pt-BR" dirty="0"/>
            <a:t>Tipologia: classificação dos indicadores</a:t>
          </a:r>
        </a:p>
      </dgm:t>
    </dgm:pt>
    <dgm:pt modelId="{6D43ABAE-974E-42A4-82AF-B0F25C2EC65B}" type="parTrans" cxnId="{3AD00FDD-5048-45D8-8E6C-D7570A2217D3}">
      <dgm:prSet/>
      <dgm:spPr/>
      <dgm:t>
        <a:bodyPr/>
        <a:lstStyle/>
        <a:p>
          <a:endParaRPr lang="pt-BR"/>
        </a:p>
      </dgm:t>
    </dgm:pt>
    <dgm:pt modelId="{56BAD792-B5DD-414F-8936-9FE6834F1DFA}" type="sibTrans" cxnId="{3AD00FDD-5048-45D8-8E6C-D7570A2217D3}">
      <dgm:prSet/>
      <dgm:spPr/>
      <dgm:t>
        <a:bodyPr/>
        <a:lstStyle/>
        <a:p>
          <a:endParaRPr lang="pt-BR"/>
        </a:p>
      </dgm:t>
    </dgm:pt>
    <dgm:pt modelId="{605ED25F-4BD2-4B35-9521-7FAE7519314D}" type="pres">
      <dgm:prSet presAssocID="{9AE9617F-5691-47D6-850A-F0A9C3091329}" presName="linear" presStyleCnt="0">
        <dgm:presLayoutVars>
          <dgm:animLvl val="lvl"/>
          <dgm:resizeHandles val="exact"/>
        </dgm:presLayoutVars>
      </dgm:prSet>
      <dgm:spPr/>
      <dgm:t>
        <a:bodyPr/>
        <a:lstStyle/>
        <a:p>
          <a:endParaRPr lang="pt-BR"/>
        </a:p>
      </dgm:t>
    </dgm:pt>
    <dgm:pt modelId="{A3DD4693-AAC8-46F6-931D-021191B050F0}" type="pres">
      <dgm:prSet presAssocID="{6D5EA13B-094E-49CC-ADF9-3A0C7D2F9D2D}" presName="parentText" presStyleLbl="node1" presStyleIdx="0" presStyleCnt="2">
        <dgm:presLayoutVars>
          <dgm:chMax val="0"/>
          <dgm:bulletEnabled val="1"/>
        </dgm:presLayoutVars>
      </dgm:prSet>
      <dgm:spPr/>
      <dgm:t>
        <a:bodyPr/>
        <a:lstStyle/>
        <a:p>
          <a:endParaRPr lang="pt-BR"/>
        </a:p>
      </dgm:t>
    </dgm:pt>
    <dgm:pt modelId="{D87A822C-DC6A-4707-B391-0F206F71D3AA}" type="pres">
      <dgm:prSet presAssocID="{8BD378DF-64C4-4A8E-BBB6-93BA9D711129}" presName="spacer" presStyleCnt="0"/>
      <dgm:spPr/>
    </dgm:pt>
    <dgm:pt modelId="{8747DAED-A35B-4BFB-ACB6-3FCC2B5C2C9D}" type="pres">
      <dgm:prSet presAssocID="{439AA75D-96DC-4BB7-9ED1-3EF5882B265A}" presName="parentText" presStyleLbl="node1" presStyleIdx="1" presStyleCnt="2">
        <dgm:presLayoutVars>
          <dgm:chMax val="0"/>
          <dgm:bulletEnabled val="1"/>
        </dgm:presLayoutVars>
      </dgm:prSet>
      <dgm:spPr/>
      <dgm:t>
        <a:bodyPr/>
        <a:lstStyle/>
        <a:p>
          <a:endParaRPr lang="pt-BR"/>
        </a:p>
      </dgm:t>
    </dgm:pt>
  </dgm:ptLst>
  <dgm:cxnLst>
    <dgm:cxn modelId="{641B9481-5BF4-46AD-8A28-7B6B0EBB6F4A}" srcId="{9AE9617F-5691-47D6-850A-F0A9C3091329}" destId="{6D5EA13B-094E-49CC-ADF9-3A0C7D2F9D2D}" srcOrd="0" destOrd="0" parTransId="{90A9B12B-662F-4B51-8975-A2A667815ED1}" sibTransId="{8BD378DF-64C4-4A8E-BBB6-93BA9D711129}"/>
    <dgm:cxn modelId="{0FBFA70A-50FD-44A5-A897-2EE2B11428A6}" type="presOf" srcId="{9AE9617F-5691-47D6-850A-F0A9C3091329}" destId="{605ED25F-4BD2-4B35-9521-7FAE7519314D}" srcOrd="0" destOrd="0" presId="urn:microsoft.com/office/officeart/2005/8/layout/vList2"/>
    <dgm:cxn modelId="{7B279A40-2B47-4CB5-BFC5-8170FB11136A}" type="presOf" srcId="{6D5EA13B-094E-49CC-ADF9-3A0C7D2F9D2D}" destId="{A3DD4693-AAC8-46F6-931D-021191B050F0}" srcOrd="0" destOrd="0" presId="urn:microsoft.com/office/officeart/2005/8/layout/vList2"/>
    <dgm:cxn modelId="{3AD00FDD-5048-45D8-8E6C-D7570A2217D3}" srcId="{9AE9617F-5691-47D6-850A-F0A9C3091329}" destId="{439AA75D-96DC-4BB7-9ED1-3EF5882B265A}" srcOrd="1" destOrd="0" parTransId="{6D43ABAE-974E-42A4-82AF-B0F25C2EC65B}" sibTransId="{56BAD792-B5DD-414F-8936-9FE6834F1DFA}"/>
    <dgm:cxn modelId="{A7D81C80-7CC8-40B7-B2C5-4CC1440050AB}" type="presOf" srcId="{439AA75D-96DC-4BB7-9ED1-3EF5882B265A}" destId="{8747DAED-A35B-4BFB-ACB6-3FCC2B5C2C9D}" srcOrd="0" destOrd="0" presId="urn:microsoft.com/office/officeart/2005/8/layout/vList2"/>
    <dgm:cxn modelId="{4B3274B5-0671-46D1-BF1A-2D02A95015EC}" type="presParOf" srcId="{605ED25F-4BD2-4B35-9521-7FAE7519314D}" destId="{A3DD4693-AAC8-46F6-931D-021191B050F0}" srcOrd="0" destOrd="0" presId="urn:microsoft.com/office/officeart/2005/8/layout/vList2"/>
    <dgm:cxn modelId="{8B09651A-4DEA-4C14-9EC2-58DB379A1981}" type="presParOf" srcId="{605ED25F-4BD2-4B35-9521-7FAE7519314D}" destId="{D87A822C-DC6A-4707-B391-0F206F71D3AA}" srcOrd="1" destOrd="0" presId="urn:microsoft.com/office/officeart/2005/8/layout/vList2"/>
    <dgm:cxn modelId="{AF500C24-C1FB-41BA-B213-DE6E3F1DCCB3}" type="presParOf" srcId="{605ED25F-4BD2-4B35-9521-7FAE7519314D}" destId="{8747DAED-A35B-4BFB-ACB6-3FCC2B5C2C9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AE9617F-5691-47D6-850A-F0A9C309132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pt-BR"/>
        </a:p>
      </dgm:t>
    </dgm:pt>
    <dgm:pt modelId="{6D5EA13B-094E-49CC-ADF9-3A0C7D2F9D2D}">
      <dgm:prSet/>
      <dgm:spPr/>
      <dgm:t>
        <a:bodyPr/>
        <a:lstStyle/>
        <a:p>
          <a:r>
            <a:rPr lang="pt-BR" dirty="0"/>
            <a:t>3) Principais indicadores sociais</a:t>
          </a:r>
        </a:p>
      </dgm:t>
    </dgm:pt>
    <dgm:pt modelId="{90A9B12B-662F-4B51-8975-A2A667815ED1}" type="parTrans" cxnId="{641B9481-5BF4-46AD-8A28-7B6B0EBB6F4A}">
      <dgm:prSet/>
      <dgm:spPr/>
      <dgm:t>
        <a:bodyPr/>
        <a:lstStyle/>
        <a:p>
          <a:endParaRPr lang="pt-BR"/>
        </a:p>
      </dgm:t>
    </dgm:pt>
    <dgm:pt modelId="{8BD378DF-64C4-4A8E-BBB6-93BA9D711129}" type="sibTrans" cxnId="{641B9481-5BF4-46AD-8A28-7B6B0EBB6F4A}">
      <dgm:prSet/>
      <dgm:spPr/>
      <dgm:t>
        <a:bodyPr/>
        <a:lstStyle/>
        <a:p>
          <a:endParaRPr lang="pt-BR"/>
        </a:p>
      </dgm:t>
    </dgm:pt>
    <dgm:pt modelId="{439AA75D-96DC-4BB7-9ED1-3EF5882B265A}">
      <dgm:prSet/>
      <dgm:spPr/>
      <dgm:t>
        <a:bodyPr/>
        <a:lstStyle/>
        <a:p>
          <a:r>
            <a:rPr lang="pt-BR" dirty="0"/>
            <a:t>Significados e usos para politica social</a:t>
          </a:r>
        </a:p>
      </dgm:t>
    </dgm:pt>
    <dgm:pt modelId="{6D43ABAE-974E-42A4-82AF-B0F25C2EC65B}" type="parTrans" cxnId="{3AD00FDD-5048-45D8-8E6C-D7570A2217D3}">
      <dgm:prSet/>
      <dgm:spPr/>
      <dgm:t>
        <a:bodyPr/>
        <a:lstStyle/>
        <a:p>
          <a:endParaRPr lang="pt-BR"/>
        </a:p>
      </dgm:t>
    </dgm:pt>
    <dgm:pt modelId="{56BAD792-B5DD-414F-8936-9FE6834F1DFA}" type="sibTrans" cxnId="{3AD00FDD-5048-45D8-8E6C-D7570A2217D3}">
      <dgm:prSet/>
      <dgm:spPr/>
      <dgm:t>
        <a:bodyPr/>
        <a:lstStyle/>
        <a:p>
          <a:endParaRPr lang="pt-BR"/>
        </a:p>
      </dgm:t>
    </dgm:pt>
    <dgm:pt modelId="{605ED25F-4BD2-4B35-9521-7FAE7519314D}" type="pres">
      <dgm:prSet presAssocID="{9AE9617F-5691-47D6-850A-F0A9C3091329}" presName="linear" presStyleCnt="0">
        <dgm:presLayoutVars>
          <dgm:animLvl val="lvl"/>
          <dgm:resizeHandles val="exact"/>
        </dgm:presLayoutVars>
      </dgm:prSet>
      <dgm:spPr/>
      <dgm:t>
        <a:bodyPr/>
        <a:lstStyle/>
        <a:p>
          <a:endParaRPr lang="pt-BR"/>
        </a:p>
      </dgm:t>
    </dgm:pt>
    <dgm:pt modelId="{A3DD4693-AAC8-46F6-931D-021191B050F0}" type="pres">
      <dgm:prSet presAssocID="{6D5EA13B-094E-49CC-ADF9-3A0C7D2F9D2D}" presName="parentText" presStyleLbl="node1" presStyleIdx="0" presStyleCnt="2">
        <dgm:presLayoutVars>
          <dgm:chMax val="0"/>
          <dgm:bulletEnabled val="1"/>
        </dgm:presLayoutVars>
      </dgm:prSet>
      <dgm:spPr/>
      <dgm:t>
        <a:bodyPr/>
        <a:lstStyle/>
        <a:p>
          <a:endParaRPr lang="pt-BR"/>
        </a:p>
      </dgm:t>
    </dgm:pt>
    <dgm:pt modelId="{D87A822C-DC6A-4707-B391-0F206F71D3AA}" type="pres">
      <dgm:prSet presAssocID="{8BD378DF-64C4-4A8E-BBB6-93BA9D711129}" presName="spacer" presStyleCnt="0"/>
      <dgm:spPr/>
    </dgm:pt>
    <dgm:pt modelId="{8747DAED-A35B-4BFB-ACB6-3FCC2B5C2C9D}" type="pres">
      <dgm:prSet presAssocID="{439AA75D-96DC-4BB7-9ED1-3EF5882B265A}" presName="parentText" presStyleLbl="node1" presStyleIdx="1" presStyleCnt="2">
        <dgm:presLayoutVars>
          <dgm:chMax val="0"/>
          <dgm:bulletEnabled val="1"/>
        </dgm:presLayoutVars>
      </dgm:prSet>
      <dgm:spPr/>
      <dgm:t>
        <a:bodyPr/>
        <a:lstStyle/>
        <a:p>
          <a:endParaRPr lang="pt-BR"/>
        </a:p>
      </dgm:t>
    </dgm:pt>
  </dgm:ptLst>
  <dgm:cxnLst>
    <dgm:cxn modelId="{641B9481-5BF4-46AD-8A28-7B6B0EBB6F4A}" srcId="{9AE9617F-5691-47D6-850A-F0A9C3091329}" destId="{6D5EA13B-094E-49CC-ADF9-3A0C7D2F9D2D}" srcOrd="0" destOrd="0" parTransId="{90A9B12B-662F-4B51-8975-A2A667815ED1}" sibTransId="{8BD378DF-64C4-4A8E-BBB6-93BA9D711129}"/>
    <dgm:cxn modelId="{0FBFA70A-50FD-44A5-A897-2EE2B11428A6}" type="presOf" srcId="{9AE9617F-5691-47D6-850A-F0A9C3091329}" destId="{605ED25F-4BD2-4B35-9521-7FAE7519314D}" srcOrd="0" destOrd="0" presId="urn:microsoft.com/office/officeart/2005/8/layout/vList2"/>
    <dgm:cxn modelId="{7B279A40-2B47-4CB5-BFC5-8170FB11136A}" type="presOf" srcId="{6D5EA13B-094E-49CC-ADF9-3A0C7D2F9D2D}" destId="{A3DD4693-AAC8-46F6-931D-021191B050F0}" srcOrd="0" destOrd="0" presId="urn:microsoft.com/office/officeart/2005/8/layout/vList2"/>
    <dgm:cxn modelId="{3AD00FDD-5048-45D8-8E6C-D7570A2217D3}" srcId="{9AE9617F-5691-47D6-850A-F0A9C3091329}" destId="{439AA75D-96DC-4BB7-9ED1-3EF5882B265A}" srcOrd="1" destOrd="0" parTransId="{6D43ABAE-974E-42A4-82AF-B0F25C2EC65B}" sibTransId="{56BAD792-B5DD-414F-8936-9FE6834F1DFA}"/>
    <dgm:cxn modelId="{A7D81C80-7CC8-40B7-B2C5-4CC1440050AB}" type="presOf" srcId="{439AA75D-96DC-4BB7-9ED1-3EF5882B265A}" destId="{8747DAED-A35B-4BFB-ACB6-3FCC2B5C2C9D}" srcOrd="0" destOrd="0" presId="urn:microsoft.com/office/officeart/2005/8/layout/vList2"/>
    <dgm:cxn modelId="{4B3274B5-0671-46D1-BF1A-2D02A95015EC}" type="presParOf" srcId="{605ED25F-4BD2-4B35-9521-7FAE7519314D}" destId="{A3DD4693-AAC8-46F6-931D-021191B050F0}" srcOrd="0" destOrd="0" presId="urn:microsoft.com/office/officeart/2005/8/layout/vList2"/>
    <dgm:cxn modelId="{8B09651A-4DEA-4C14-9EC2-58DB379A1981}" type="presParOf" srcId="{605ED25F-4BD2-4B35-9521-7FAE7519314D}" destId="{D87A822C-DC6A-4707-B391-0F206F71D3AA}" srcOrd="1" destOrd="0" presId="urn:microsoft.com/office/officeart/2005/8/layout/vList2"/>
    <dgm:cxn modelId="{AF500C24-C1FB-41BA-B213-DE6E3F1DCCB3}" type="presParOf" srcId="{605ED25F-4BD2-4B35-9521-7FAE7519314D}" destId="{8747DAED-A35B-4BFB-ACB6-3FCC2B5C2C9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DD4693-AAC8-46F6-931D-021191B050F0}">
      <dsp:nvSpPr>
        <dsp:cNvPr id="0" name=""/>
        <dsp:cNvSpPr/>
      </dsp:nvSpPr>
      <dsp:spPr>
        <a:xfrm>
          <a:off x="0" y="21182"/>
          <a:ext cx="6476009"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pt-BR" sz="2800" kern="1200" dirty="0"/>
            <a:t>1) Conceitos Básicos:</a:t>
          </a:r>
        </a:p>
      </dsp:txBody>
      <dsp:txXfrm>
        <a:off x="32784" y="53966"/>
        <a:ext cx="6410441" cy="606012"/>
      </dsp:txXfrm>
    </dsp:sp>
    <dsp:sp modelId="{8747DAED-A35B-4BFB-ACB6-3FCC2B5C2C9D}">
      <dsp:nvSpPr>
        <dsp:cNvPr id="0" name=""/>
        <dsp:cNvSpPr/>
      </dsp:nvSpPr>
      <dsp:spPr>
        <a:xfrm>
          <a:off x="0" y="773402"/>
          <a:ext cx="6476009"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pt-BR" sz="2800" kern="1200" dirty="0"/>
            <a:t>Definição;</a:t>
          </a:r>
        </a:p>
      </dsp:txBody>
      <dsp:txXfrm>
        <a:off x="32784" y="806186"/>
        <a:ext cx="6410441" cy="6060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AD829D-F9F1-45AF-B32B-527E27FFE120}">
      <dsp:nvSpPr>
        <dsp:cNvPr id="0" name=""/>
        <dsp:cNvSpPr/>
      </dsp:nvSpPr>
      <dsp:spPr>
        <a:xfrm>
          <a:off x="5834" y="816015"/>
          <a:ext cx="3978912" cy="397891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778000" rtl="0">
            <a:lnSpc>
              <a:spcPct val="90000"/>
            </a:lnSpc>
            <a:spcBef>
              <a:spcPct val="0"/>
            </a:spcBef>
            <a:spcAft>
              <a:spcPct val="35000"/>
            </a:spcAft>
          </a:pPr>
          <a:r>
            <a:rPr lang="pt-BR" sz="4000" kern="1200" dirty="0"/>
            <a:t>Interpretação da realidade</a:t>
          </a:r>
        </a:p>
      </dsp:txBody>
      <dsp:txXfrm>
        <a:off x="588532" y="1398713"/>
        <a:ext cx="2813516" cy="2813516"/>
      </dsp:txXfrm>
    </dsp:sp>
    <dsp:sp modelId="{3B69A50B-86E6-4C78-A287-C96270539EE8}">
      <dsp:nvSpPr>
        <dsp:cNvPr id="0" name=""/>
        <dsp:cNvSpPr/>
      </dsp:nvSpPr>
      <dsp:spPr>
        <a:xfrm>
          <a:off x="3984746" y="816015"/>
          <a:ext cx="3978912" cy="3978912"/>
        </a:xfrm>
        <a:prstGeom prst="ellipse">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778000" rtl="0">
            <a:lnSpc>
              <a:spcPct val="90000"/>
            </a:lnSpc>
            <a:spcBef>
              <a:spcPct val="0"/>
            </a:spcBef>
            <a:spcAft>
              <a:spcPct val="35000"/>
            </a:spcAft>
          </a:pPr>
          <a:r>
            <a:rPr lang="pt-BR" sz="4000" kern="1200"/>
            <a:t>Há diferentes perspectivas para explicar a realidade;</a:t>
          </a:r>
        </a:p>
      </dsp:txBody>
      <dsp:txXfrm>
        <a:off x="4567444" y="1398713"/>
        <a:ext cx="2813516" cy="2813516"/>
      </dsp:txXfrm>
    </dsp:sp>
    <dsp:sp modelId="{DF6C5534-B802-4069-982B-8B5F9B07051A}">
      <dsp:nvSpPr>
        <dsp:cNvPr id="0" name=""/>
        <dsp:cNvSpPr/>
      </dsp:nvSpPr>
      <dsp:spPr>
        <a:xfrm>
          <a:off x="7963658" y="816015"/>
          <a:ext cx="3978912" cy="3978912"/>
        </a:xfrm>
        <a:prstGeom prst="ellipse">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778000" rtl="0">
            <a:lnSpc>
              <a:spcPct val="90000"/>
            </a:lnSpc>
            <a:spcBef>
              <a:spcPct val="0"/>
            </a:spcBef>
            <a:spcAft>
              <a:spcPct val="35000"/>
            </a:spcAft>
          </a:pPr>
          <a:r>
            <a:rPr lang="pt-BR" sz="4000" kern="1200" dirty="0"/>
            <a:t>Não é estável;</a:t>
          </a:r>
        </a:p>
      </dsp:txBody>
      <dsp:txXfrm>
        <a:off x="8546356" y="1398713"/>
        <a:ext cx="2813516" cy="28135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DD4693-AAC8-46F6-931D-021191B050F0}">
      <dsp:nvSpPr>
        <dsp:cNvPr id="0" name=""/>
        <dsp:cNvSpPr/>
      </dsp:nvSpPr>
      <dsp:spPr>
        <a:xfrm>
          <a:off x="0" y="21182"/>
          <a:ext cx="6476009"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pt-BR" sz="2800" kern="1200" dirty="0"/>
            <a:t>1) Conceitos Básicos:</a:t>
          </a:r>
        </a:p>
      </dsp:txBody>
      <dsp:txXfrm>
        <a:off x="32784" y="53966"/>
        <a:ext cx="6410441" cy="606012"/>
      </dsp:txXfrm>
    </dsp:sp>
    <dsp:sp modelId="{8747DAED-A35B-4BFB-ACB6-3FCC2B5C2C9D}">
      <dsp:nvSpPr>
        <dsp:cNvPr id="0" name=""/>
        <dsp:cNvSpPr/>
      </dsp:nvSpPr>
      <dsp:spPr>
        <a:xfrm>
          <a:off x="0" y="773402"/>
          <a:ext cx="6476009"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pt-BR" sz="2800" kern="1200" dirty="0"/>
            <a:t>Sistemas de indicadores</a:t>
          </a:r>
        </a:p>
      </dsp:txBody>
      <dsp:txXfrm>
        <a:off x="32784" y="806186"/>
        <a:ext cx="6410441" cy="6060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DD4693-AAC8-46F6-931D-021191B050F0}">
      <dsp:nvSpPr>
        <dsp:cNvPr id="0" name=""/>
        <dsp:cNvSpPr/>
      </dsp:nvSpPr>
      <dsp:spPr>
        <a:xfrm>
          <a:off x="0" y="21182"/>
          <a:ext cx="6476009"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pt-BR" sz="2800" kern="1200" dirty="0"/>
            <a:t>1) Conceitos Básicos:</a:t>
          </a:r>
        </a:p>
      </dsp:txBody>
      <dsp:txXfrm>
        <a:off x="32784" y="53966"/>
        <a:ext cx="6410441" cy="606012"/>
      </dsp:txXfrm>
    </dsp:sp>
    <dsp:sp modelId="{8747DAED-A35B-4BFB-ACB6-3FCC2B5C2C9D}">
      <dsp:nvSpPr>
        <dsp:cNvPr id="0" name=""/>
        <dsp:cNvSpPr/>
      </dsp:nvSpPr>
      <dsp:spPr>
        <a:xfrm>
          <a:off x="0" y="773402"/>
          <a:ext cx="6476009"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pt-BR" sz="2800" kern="1200" dirty="0"/>
            <a:t>Tipologia: classificação dos indicadores</a:t>
          </a:r>
        </a:p>
      </dsp:txBody>
      <dsp:txXfrm>
        <a:off x="32784" y="806186"/>
        <a:ext cx="6410441" cy="60601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DD4693-AAC8-46F6-931D-021191B050F0}">
      <dsp:nvSpPr>
        <dsp:cNvPr id="0" name=""/>
        <dsp:cNvSpPr/>
      </dsp:nvSpPr>
      <dsp:spPr>
        <a:xfrm>
          <a:off x="0" y="21182"/>
          <a:ext cx="6476009"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pt-BR" sz="2800" kern="1200" dirty="0"/>
            <a:t>1) Conceitos Básicos:</a:t>
          </a:r>
        </a:p>
      </dsp:txBody>
      <dsp:txXfrm>
        <a:off x="32784" y="53966"/>
        <a:ext cx="6410441" cy="606012"/>
      </dsp:txXfrm>
    </dsp:sp>
    <dsp:sp modelId="{8747DAED-A35B-4BFB-ACB6-3FCC2B5C2C9D}">
      <dsp:nvSpPr>
        <dsp:cNvPr id="0" name=""/>
        <dsp:cNvSpPr/>
      </dsp:nvSpPr>
      <dsp:spPr>
        <a:xfrm>
          <a:off x="0" y="773402"/>
          <a:ext cx="6476009"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pt-BR" sz="2800" kern="1200" dirty="0"/>
            <a:t>Tipologia: classificação dos indicadores</a:t>
          </a:r>
        </a:p>
      </dsp:txBody>
      <dsp:txXfrm>
        <a:off x="32784" y="806186"/>
        <a:ext cx="6410441" cy="60601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DD4693-AAC8-46F6-931D-021191B050F0}">
      <dsp:nvSpPr>
        <dsp:cNvPr id="0" name=""/>
        <dsp:cNvSpPr/>
      </dsp:nvSpPr>
      <dsp:spPr>
        <a:xfrm>
          <a:off x="0" y="21182"/>
          <a:ext cx="6476009"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pt-BR" sz="2800" kern="1200" dirty="0"/>
            <a:t>3) Principais indicadores sociais</a:t>
          </a:r>
        </a:p>
      </dsp:txBody>
      <dsp:txXfrm>
        <a:off x="32784" y="53966"/>
        <a:ext cx="6410441" cy="606012"/>
      </dsp:txXfrm>
    </dsp:sp>
    <dsp:sp modelId="{8747DAED-A35B-4BFB-ACB6-3FCC2B5C2C9D}">
      <dsp:nvSpPr>
        <dsp:cNvPr id="0" name=""/>
        <dsp:cNvSpPr/>
      </dsp:nvSpPr>
      <dsp:spPr>
        <a:xfrm>
          <a:off x="0" y="773402"/>
          <a:ext cx="6476009"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pt-BR" sz="2800" kern="1200" dirty="0"/>
            <a:t>Significados e usos para politica social</a:t>
          </a:r>
        </a:p>
      </dsp:txBody>
      <dsp:txXfrm>
        <a:off x="32784" y="806186"/>
        <a:ext cx="6410441" cy="60601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a:prstGeom prst="rect">
            <a:avLst/>
          </a:prstGeom>
        </p:spPr>
        <p:txBody>
          <a:bodyPr anchor="b"/>
          <a:lstStyle>
            <a:lvl1pPr algn="ctr">
              <a:defRPr sz="6000"/>
            </a:lvl1pPr>
          </a:lstStyle>
          <a:p>
            <a:r>
              <a:rPr lang="pt-BR"/>
              <a:t>Clique para editar o título Mestre</a:t>
            </a:r>
            <a:endParaRPr lang="en-US"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01806C79-5B36-4F2C-9F91-0A987B13BA20}" type="datetimeFigureOut">
              <a:rPr lang="pt-BR" smtClean="0"/>
              <a:t>08/05/2018</a:t>
            </a:fld>
            <a:endParaRPr lang="pt-BR"/>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pt-BR"/>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1C62131E-BA1A-4BE4-BA23-1FA122DCB5F0}" type="slidenum">
              <a:rPr lang="pt-BR" smtClean="0"/>
              <a:t>‹nº›</a:t>
            </a:fld>
            <a:endParaRPr lang="pt-BR"/>
          </a:p>
        </p:txBody>
      </p:sp>
    </p:spTree>
    <p:extLst>
      <p:ext uri="{BB962C8B-B14F-4D97-AF65-F5344CB8AC3E}">
        <p14:creationId xmlns:p14="http://schemas.microsoft.com/office/powerpoint/2010/main" val="1452501575"/>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25563"/>
          </a:xfrm>
          <a:prstGeom prst="rect">
            <a:avLst/>
          </a:prstGeom>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01806C79-5B36-4F2C-9F91-0A987B13BA20}" type="datetimeFigureOut">
              <a:rPr lang="pt-BR" smtClean="0"/>
              <a:t>08/05/2018</a:t>
            </a:fld>
            <a:endParaRPr lang="pt-BR"/>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pt-BR"/>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1C62131E-BA1A-4BE4-BA23-1FA122DCB5F0}" type="slidenum">
              <a:rPr lang="pt-BR" smtClean="0"/>
              <a:t>‹nº›</a:t>
            </a:fld>
            <a:endParaRPr lang="pt-BR"/>
          </a:p>
        </p:txBody>
      </p:sp>
    </p:spTree>
    <p:extLst>
      <p:ext uri="{BB962C8B-B14F-4D97-AF65-F5344CB8AC3E}">
        <p14:creationId xmlns:p14="http://schemas.microsoft.com/office/powerpoint/2010/main" val="521665821"/>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a:prstGeom prst="rect">
            <a:avLst/>
          </a:prstGeo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838201" y="365125"/>
            <a:ext cx="7734300" cy="5811838"/>
          </a:xfrm>
          <a:prstGeom prst="rect">
            <a:avLst/>
          </a:prstGeo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01806C79-5B36-4F2C-9F91-0A987B13BA20}" type="datetimeFigureOut">
              <a:rPr lang="pt-BR" smtClean="0"/>
              <a:t>08/05/2018</a:t>
            </a:fld>
            <a:endParaRPr lang="pt-BR"/>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pt-BR"/>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1C62131E-BA1A-4BE4-BA23-1FA122DCB5F0}" type="slidenum">
              <a:rPr lang="pt-BR" smtClean="0"/>
              <a:t>‹nº›</a:t>
            </a:fld>
            <a:endParaRPr lang="pt-BR"/>
          </a:p>
        </p:txBody>
      </p:sp>
    </p:spTree>
    <p:extLst>
      <p:ext uri="{BB962C8B-B14F-4D97-AF65-F5344CB8AC3E}">
        <p14:creationId xmlns:p14="http://schemas.microsoft.com/office/powerpoint/2010/main" val="1812639417"/>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5802081"/>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2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132142"/>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3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727660664"/>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4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768434"/>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5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7828328"/>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7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5833509"/>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8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78108"/>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9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5660249"/>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25563"/>
          </a:xfrm>
          <a:prstGeom prst="rect">
            <a:avLst/>
          </a:prstGeom>
        </p:spPr>
        <p:txBody>
          <a:bodyPr/>
          <a:lstStyle/>
          <a:p>
            <a:r>
              <a:rPr lang="pt-BR"/>
              <a:t>Clique para editar o título Mestre</a:t>
            </a:r>
            <a:endParaRPr lang="en-US" dirty="0"/>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01806C79-5B36-4F2C-9F91-0A987B13BA20}" type="datetimeFigureOut">
              <a:rPr lang="pt-BR" smtClean="0"/>
              <a:t>08/05/2018</a:t>
            </a:fld>
            <a:endParaRPr lang="pt-BR"/>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pt-BR"/>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1C62131E-BA1A-4BE4-BA23-1FA122DCB5F0}" type="slidenum">
              <a:rPr lang="pt-BR" smtClean="0"/>
              <a:t>‹nº›</a:t>
            </a:fld>
            <a:endParaRPr lang="pt-BR"/>
          </a:p>
        </p:txBody>
      </p:sp>
    </p:spTree>
    <p:extLst>
      <p:ext uri="{BB962C8B-B14F-4D97-AF65-F5344CB8AC3E}">
        <p14:creationId xmlns:p14="http://schemas.microsoft.com/office/powerpoint/2010/main" val="2336703657"/>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10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0158138"/>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12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8638531"/>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6_Slide de Título">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520"/>
          </a:xfrm>
          <a:prstGeom prst="rect">
            <a:avLst/>
          </a:prstGeom>
        </p:spPr>
        <p:txBody>
          <a:bodyPr wrap="none" lIns="0" tIns="0" rIns="0" bIns="0" anchor="ctr"/>
          <a:lstStyle/>
          <a:p>
            <a:r>
              <a:rPr lang="pt-BR"/>
              <a:t>Clique para editar o título Mestre</a:t>
            </a:r>
            <a:endParaRPr/>
          </a:p>
        </p:txBody>
      </p:sp>
      <p:sp>
        <p:nvSpPr>
          <p:cNvPr id="6" name="PlaceHolder 2"/>
          <p:cNvSpPr>
            <a:spLocks noGrp="1"/>
          </p:cNvSpPr>
          <p:nvPr>
            <p:ph type="subTitle"/>
          </p:nvPr>
        </p:nvSpPr>
        <p:spPr>
          <a:xfrm>
            <a:off x="838080" y="1825560"/>
            <a:ext cx="10515240" cy="4351320"/>
          </a:xfrm>
          <a:prstGeom prst="rect">
            <a:avLst/>
          </a:prstGeom>
        </p:spPr>
        <p:txBody>
          <a:bodyPr anchor="ctr"/>
          <a:lstStyle/>
          <a:p>
            <a:r>
              <a:rPr lang="pt-BR"/>
              <a:t>Clique para editar o estilo do subtítulo Mestre</a:t>
            </a:r>
            <a:endParaRPr/>
          </a:p>
        </p:txBody>
      </p:sp>
    </p:spTree>
    <p:extLst>
      <p:ext uri="{BB962C8B-B14F-4D97-AF65-F5344CB8AC3E}">
        <p14:creationId xmlns:p14="http://schemas.microsoft.com/office/powerpoint/2010/main" val="1631582601"/>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a:prstGeom prst="rect">
            <a:avLst/>
          </a:prstGeom>
        </p:spPr>
        <p:txBody>
          <a:bodyPr anchor="b"/>
          <a:lstStyle>
            <a:lvl1pPr>
              <a:defRPr sz="6000"/>
            </a:lvl1pPr>
          </a:lstStyle>
          <a:p>
            <a:r>
              <a:rPr lang="pt-BR"/>
              <a:t>Clique para editar o título Mestre</a:t>
            </a:r>
            <a:endParaRPr lang="en-US" dirty="0"/>
          </a:p>
        </p:txBody>
      </p:sp>
      <p:sp>
        <p:nvSpPr>
          <p:cNvPr id="3" name="Text Placeholder 2"/>
          <p:cNvSpPr>
            <a:spLocks noGrp="1"/>
          </p:cNvSpPr>
          <p:nvPr>
            <p:ph type="body" idx="1"/>
          </p:nvPr>
        </p:nvSpPr>
        <p:spPr>
          <a:xfrm>
            <a:off x="831851" y="4589465"/>
            <a:ext cx="105156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01806C79-5B36-4F2C-9F91-0A987B13BA20}" type="datetimeFigureOut">
              <a:rPr lang="pt-BR" smtClean="0"/>
              <a:t>08/05/2018</a:t>
            </a:fld>
            <a:endParaRPr lang="pt-BR"/>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pt-BR"/>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1C62131E-BA1A-4BE4-BA23-1FA122DCB5F0}" type="slidenum">
              <a:rPr lang="pt-BR" smtClean="0"/>
              <a:t>‹nº›</a:t>
            </a:fld>
            <a:endParaRPr lang="pt-BR"/>
          </a:p>
        </p:txBody>
      </p:sp>
    </p:spTree>
    <p:extLst>
      <p:ext uri="{BB962C8B-B14F-4D97-AF65-F5344CB8AC3E}">
        <p14:creationId xmlns:p14="http://schemas.microsoft.com/office/powerpoint/2010/main" val="3217510579"/>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25563"/>
          </a:xfrm>
          <a:prstGeom prst="rect">
            <a:avLst/>
          </a:prstGeom>
        </p:spPr>
        <p:txBody>
          <a:bodyPr/>
          <a:lstStyle/>
          <a:p>
            <a:r>
              <a:rPr lang="pt-BR"/>
              <a:t>Clique para editar o título Mestre</a:t>
            </a:r>
            <a:endParaRPr lang="en-US" dirty="0"/>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01806C79-5B36-4F2C-9F91-0A987B13BA20}" type="datetimeFigureOut">
              <a:rPr lang="pt-BR" smtClean="0"/>
              <a:t>08/05/2018</a:t>
            </a:fld>
            <a:endParaRPr lang="pt-BR"/>
          </a:p>
        </p:txBody>
      </p:sp>
      <p:sp>
        <p:nvSpPr>
          <p:cNvPr id="6" name="Footer Placeholder 5"/>
          <p:cNvSpPr>
            <a:spLocks noGrp="1"/>
          </p:cNvSpPr>
          <p:nvPr>
            <p:ph type="ftr" sz="quarter" idx="11"/>
          </p:nvPr>
        </p:nvSpPr>
        <p:spPr>
          <a:xfrm>
            <a:off x="4038600" y="6356352"/>
            <a:ext cx="4114800" cy="365125"/>
          </a:xfrm>
          <a:prstGeom prst="rect">
            <a:avLst/>
          </a:prstGeom>
        </p:spPr>
        <p:txBody>
          <a:bodyPr/>
          <a:lstStyle/>
          <a:p>
            <a:endParaRPr lang="pt-BR"/>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1C62131E-BA1A-4BE4-BA23-1FA122DCB5F0}" type="slidenum">
              <a:rPr lang="pt-BR" smtClean="0"/>
              <a:t>‹nº›</a:t>
            </a:fld>
            <a:endParaRPr lang="pt-BR"/>
          </a:p>
        </p:txBody>
      </p:sp>
    </p:spTree>
    <p:extLst>
      <p:ext uri="{BB962C8B-B14F-4D97-AF65-F5344CB8AC3E}">
        <p14:creationId xmlns:p14="http://schemas.microsoft.com/office/powerpoint/2010/main" val="4032204953"/>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a:prstGeom prst="rect">
            <a:avLst/>
          </a:prstGeom>
        </p:spPr>
        <p:txBody>
          <a:bodyPr/>
          <a:lstStyle/>
          <a:p>
            <a:r>
              <a:rPr lang="pt-BR"/>
              <a:t>Clique para editar o título Mestre</a:t>
            </a:r>
            <a:endParaRPr lang="en-US" dirty="0"/>
          </a:p>
        </p:txBody>
      </p:sp>
      <p:sp>
        <p:nvSpPr>
          <p:cNvPr id="3" name="Text Placeholder 2"/>
          <p:cNvSpPr>
            <a:spLocks noGrp="1"/>
          </p:cNvSpPr>
          <p:nvPr>
            <p:ph type="body" idx="1"/>
          </p:nvPr>
        </p:nvSpPr>
        <p:spPr>
          <a:xfrm>
            <a:off x="839789"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839789" y="2505075"/>
            <a:ext cx="5157787" cy="3684588"/>
          </a:xfrm>
          <a:prstGeom prst="rect">
            <a:avLst/>
          </a:prstGeo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172201"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6172201" y="2505075"/>
            <a:ext cx="5183188" cy="3684588"/>
          </a:xfrm>
          <a:prstGeom prst="rect">
            <a:avLst/>
          </a:prstGeo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a:xfrm>
            <a:off x="838200" y="6356352"/>
            <a:ext cx="2743200" cy="365125"/>
          </a:xfrm>
          <a:prstGeom prst="rect">
            <a:avLst/>
          </a:prstGeom>
        </p:spPr>
        <p:txBody>
          <a:bodyPr/>
          <a:lstStyle/>
          <a:p>
            <a:fld id="{01806C79-5B36-4F2C-9F91-0A987B13BA20}" type="datetimeFigureOut">
              <a:rPr lang="pt-BR" smtClean="0"/>
              <a:t>08/05/2018</a:t>
            </a:fld>
            <a:endParaRPr lang="pt-BR"/>
          </a:p>
        </p:txBody>
      </p:sp>
      <p:sp>
        <p:nvSpPr>
          <p:cNvPr id="8" name="Footer Placeholder 7"/>
          <p:cNvSpPr>
            <a:spLocks noGrp="1"/>
          </p:cNvSpPr>
          <p:nvPr>
            <p:ph type="ftr" sz="quarter" idx="11"/>
          </p:nvPr>
        </p:nvSpPr>
        <p:spPr>
          <a:xfrm>
            <a:off x="4038600" y="6356352"/>
            <a:ext cx="4114800" cy="365125"/>
          </a:xfrm>
          <a:prstGeom prst="rect">
            <a:avLst/>
          </a:prstGeom>
        </p:spPr>
        <p:txBody>
          <a:bodyPr/>
          <a:lstStyle/>
          <a:p>
            <a:endParaRPr lang="pt-BR"/>
          </a:p>
        </p:txBody>
      </p:sp>
      <p:sp>
        <p:nvSpPr>
          <p:cNvPr id="9" name="Slide Number Placeholder 8"/>
          <p:cNvSpPr>
            <a:spLocks noGrp="1"/>
          </p:cNvSpPr>
          <p:nvPr>
            <p:ph type="sldNum" sz="quarter" idx="12"/>
          </p:nvPr>
        </p:nvSpPr>
        <p:spPr>
          <a:xfrm>
            <a:off x="8610600" y="6356352"/>
            <a:ext cx="2743200" cy="365125"/>
          </a:xfrm>
          <a:prstGeom prst="rect">
            <a:avLst/>
          </a:prstGeom>
        </p:spPr>
        <p:txBody>
          <a:bodyPr/>
          <a:lstStyle/>
          <a:p>
            <a:fld id="{1C62131E-BA1A-4BE4-BA23-1FA122DCB5F0}" type="slidenum">
              <a:rPr lang="pt-BR" smtClean="0"/>
              <a:t>‹nº›</a:t>
            </a:fld>
            <a:endParaRPr lang="pt-BR"/>
          </a:p>
        </p:txBody>
      </p:sp>
    </p:spTree>
    <p:extLst>
      <p:ext uri="{BB962C8B-B14F-4D97-AF65-F5344CB8AC3E}">
        <p14:creationId xmlns:p14="http://schemas.microsoft.com/office/powerpoint/2010/main" val="3183252122"/>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25563"/>
          </a:xfrm>
          <a:prstGeom prst="rect">
            <a:avLst/>
          </a:prstGeom>
        </p:spPr>
        <p:txBody>
          <a:bodyPr/>
          <a:lstStyle/>
          <a:p>
            <a:r>
              <a:rPr lang="pt-BR"/>
              <a:t>Clique para editar o título Mestre</a:t>
            </a:r>
            <a:endParaRPr lang="en-US" dirty="0"/>
          </a:p>
        </p:txBody>
      </p:sp>
      <p:sp>
        <p:nvSpPr>
          <p:cNvPr id="3" name="Date Placeholder 2"/>
          <p:cNvSpPr>
            <a:spLocks noGrp="1"/>
          </p:cNvSpPr>
          <p:nvPr>
            <p:ph type="dt" sz="half" idx="10"/>
          </p:nvPr>
        </p:nvSpPr>
        <p:spPr>
          <a:xfrm>
            <a:off x="838200" y="6356352"/>
            <a:ext cx="2743200" cy="365125"/>
          </a:xfrm>
          <a:prstGeom prst="rect">
            <a:avLst/>
          </a:prstGeom>
        </p:spPr>
        <p:txBody>
          <a:bodyPr/>
          <a:lstStyle/>
          <a:p>
            <a:fld id="{01806C79-5B36-4F2C-9F91-0A987B13BA20}" type="datetimeFigureOut">
              <a:rPr lang="pt-BR" smtClean="0"/>
              <a:t>08/05/2018</a:t>
            </a:fld>
            <a:endParaRPr lang="pt-BR"/>
          </a:p>
        </p:txBody>
      </p:sp>
      <p:sp>
        <p:nvSpPr>
          <p:cNvPr id="4" name="Footer Placeholder 3"/>
          <p:cNvSpPr>
            <a:spLocks noGrp="1"/>
          </p:cNvSpPr>
          <p:nvPr>
            <p:ph type="ftr" sz="quarter" idx="11"/>
          </p:nvPr>
        </p:nvSpPr>
        <p:spPr>
          <a:xfrm>
            <a:off x="4038600" y="6356352"/>
            <a:ext cx="4114800" cy="365125"/>
          </a:xfrm>
          <a:prstGeom prst="rect">
            <a:avLst/>
          </a:prstGeom>
        </p:spPr>
        <p:txBody>
          <a:bodyPr/>
          <a:lstStyle/>
          <a:p>
            <a:endParaRPr lang="pt-BR"/>
          </a:p>
        </p:txBody>
      </p:sp>
      <p:sp>
        <p:nvSpPr>
          <p:cNvPr id="5" name="Slide Number Placeholder 4"/>
          <p:cNvSpPr>
            <a:spLocks noGrp="1"/>
          </p:cNvSpPr>
          <p:nvPr>
            <p:ph type="sldNum" sz="quarter" idx="12"/>
          </p:nvPr>
        </p:nvSpPr>
        <p:spPr>
          <a:xfrm>
            <a:off x="8610600" y="6356352"/>
            <a:ext cx="2743200" cy="365125"/>
          </a:xfrm>
          <a:prstGeom prst="rect">
            <a:avLst/>
          </a:prstGeom>
        </p:spPr>
        <p:txBody>
          <a:bodyPr/>
          <a:lstStyle/>
          <a:p>
            <a:fld id="{1C62131E-BA1A-4BE4-BA23-1FA122DCB5F0}" type="slidenum">
              <a:rPr lang="pt-BR" smtClean="0"/>
              <a:t>‹nº›</a:t>
            </a:fld>
            <a:endParaRPr lang="pt-BR"/>
          </a:p>
        </p:txBody>
      </p:sp>
    </p:spTree>
    <p:extLst>
      <p:ext uri="{BB962C8B-B14F-4D97-AF65-F5344CB8AC3E}">
        <p14:creationId xmlns:p14="http://schemas.microsoft.com/office/powerpoint/2010/main" val="54727360"/>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2"/>
            <a:ext cx="2743200" cy="365125"/>
          </a:xfrm>
          <a:prstGeom prst="rect">
            <a:avLst/>
          </a:prstGeom>
        </p:spPr>
        <p:txBody>
          <a:bodyPr/>
          <a:lstStyle/>
          <a:p>
            <a:fld id="{01806C79-5B36-4F2C-9F91-0A987B13BA20}" type="datetimeFigureOut">
              <a:rPr lang="pt-BR" smtClean="0"/>
              <a:t>08/05/2018</a:t>
            </a:fld>
            <a:endParaRPr lang="pt-BR"/>
          </a:p>
        </p:txBody>
      </p:sp>
      <p:sp>
        <p:nvSpPr>
          <p:cNvPr id="3" name="Footer Placeholder 2"/>
          <p:cNvSpPr>
            <a:spLocks noGrp="1"/>
          </p:cNvSpPr>
          <p:nvPr>
            <p:ph type="ftr" sz="quarter" idx="11"/>
          </p:nvPr>
        </p:nvSpPr>
        <p:spPr>
          <a:xfrm>
            <a:off x="4038600" y="6356352"/>
            <a:ext cx="4114800" cy="365125"/>
          </a:xfrm>
          <a:prstGeom prst="rect">
            <a:avLst/>
          </a:prstGeom>
        </p:spPr>
        <p:txBody>
          <a:bodyPr/>
          <a:lstStyle/>
          <a:p>
            <a:endParaRPr lang="pt-BR"/>
          </a:p>
        </p:txBody>
      </p:sp>
      <p:sp>
        <p:nvSpPr>
          <p:cNvPr id="4" name="Slide Number Placeholder 3"/>
          <p:cNvSpPr>
            <a:spLocks noGrp="1"/>
          </p:cNvSpPr>
          <p:nvPr>
            <p:ph type="sldNum" sz="quarter" idx="12"/>
          </p:nvPr>
        </p:nvSpPr>
        <p:spPr>
          <a:xfrm>
            <a:off x="8610600" y="6356352"/>
            <a:ext cx="2743200" cy="365125"/>
          </a:xfrm>
          <a:prstGeom prst="rect">
            <a:avLst/>
          </a:prstGeom>
        </p:spPr>
        <p:txBody>
          <a:bodyPr/>
          <a:lstStyle/>
          <a:p>
            <a:fld id="{1C62131E-BA1A-4BE4-BA23-1FA122DCB5F0}" type="slidenum">
              <a:rPr lang="pt-BR" smtClean="0"/>
              <a:t>‹nº›</a:t>
            </a:fld>
            <a:endParaRPr lang="pt-BR"/>
          </a:p>
        </p:txBody>
      </p:sp>
    </p:spTree>
    <p:extLst>
      <p:ext uri="{BB962C8B-B14F-4D97-AF65-F5344CB8AC3E}">
        <p14:creationId xmlns:p14="http://schemas.microsoft.com/office/powerpoint/2010/main" val="2346681662"/>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5183188" y="987427"/>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01806C79-5B36-4F2C-9F91-0A987B13BA20}" type="datetimeFigureOut">
              <a:rPr lang="pt-BR" smtClean="0"/>
              <a:t>08/05/2018</a:t>
            </a:fld>
            <a:endParaRPr lang="pt-BR"/>
          </a:p>
        </p:txBody>
      </p:sp>
      <p:sp>
        <p:nvSpPr>
          <p:cNvPr id="6" name="Footer Placeholder 5"/>
          <p:cNvSpPr>
            <a:spLocks noGrp="1"/>
          </p:cNvSpPr>
          <p:nvPr>
            <p:ph type="ftr" sz="quarter" idx="11"/>
          </p:nvPr>
        </p:nvSpPr>
        <p:spPr>
          <a:xfrm>
            <a:off x="4038600" y="6356352"/>
            <a:ext cx="4114800" cy="365125"/>
          </a:xfrm>
          <a:prstGeom prst="rect">
            <a:avLst/>
          </a:prstGeom>
        </p:spPr>
        <p:txBody>
          <a:bodyPr/>
          <a:lstStyle/>
          <a:p>
            <a:endParaRPr lang="pt-BR"/>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1C62131E-BA1A-4BE4-BA23-1FA122DCB5F0}" type="slidenum">
              <a:rPr lang="pt-BR" smtClean="0"/>
              <a:t>‹nº›</a:t>
            </a:fld>
            <a:endParaRPr lang="pt-BR"/>
          </a:p>
        </p:txBody>
      </p:sp>
    </p:spTree>
    <p:extLst>
      <p:ext uri="{BB962C8B-B14F-4D97-AF65-F5344CB8AC3E}">
        <p14:creationId xmlns:p14="http://schemas.microsoft.com/office/powerpoint/2010/main" val="1185460811"/>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5183188" y="987427"/>
            <a:ext cx="617220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01806C79-5B36-4F2C-9F91-0A987B13BA20}" type="datetimeFigureOut">
              <a:rPr lang="pt-BR" smtClean="0"/>
              <a:t>08/05/2018</a:t>
            </a:fld>
            <a:endParaRPr lang="pt-BR"/>
          </a:p>
        </p:txBody>
      </p:sp>
      <p:sp>
        <p:nvSpPr>
          <p:cNvPr id="6" name="Footer Placeholder 5"/>
          <p:cNvSpPr>
            <a:spLocks noGrp="1"/>
          </p:cNvSpPr>
          <p:nvPr>
            <p:ph type="ftr" sz="quarter" idx="11"/>
          </p:nvPr>
        </p:nvSpPr>
        <p:spPr>
          <a:xfrm>
            <a:off x="4038600" y="6356352"/>
            <a:ext cx="4114800" cy="365125"/>
          </a:xfrm>
          <a:prstGeom prst="rect">
            <a:avLst/>
          </a:prstGeom>
        </p:spPr>
        <p:txBody>
          <a:bodyPr/>
          <a:lstStyle/>
          <a:p>
            <a:endParaRPr lang="pt-BR"/>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p>
            <a:fld id="{1C62131E-BA1A-4BE4-BA23-1FA122DCB5F0}" type="slidenum">
              <a:rPr lang="pt-BR" smtClean="0"/>
              <a:t>‹nº›</a:t>
            </a:fld>
            <a:endParaRPr lang="pt-BR"/>
          </a:p>
        </p:txBody>
      </p:sp>
    </p:spTree>
    <p:extLst>
      <p:ext uri="{BB962C8B-B14F-4D97-AF65-F5344CB8AC3E}">
        <p14:creationId xmlns:p14="http://schemas.microsoft.com/office/powerpoint/2010/main" val="1438415421"/>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Imagem 1"/>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2168287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10.png"/><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Layout" Target="../diagrams/layout1.xml"/><Relationship Id="rId7" Type="http://schemas.openxmlformats.org/officeDocument/2006/relationships/image" Target="../media/image5.jpg"/><Relationship Id="rId2" Type="http://schemas.openxmlformats.org/officeDocument/2006/relationships/diagramData" Target="../diagrams/data1.xml"/><Relationship Id="rId1" Type="http://schemas.openxmlformats.org/officeDocument/2006/relationships/slideLayout" Target="../slideLayouts/slideLayout21.xml"/><Relationship Id="rId6" Type="http://schemas.microsoft.com/office/2007/relationships/diagramDrawing" Target="../diagrams/drawing1.xml"/><Relationship Id="rId11" Type="http://schemas.openxmlformats.org/officeDocument/2006/relationships/image" Target="../media/image9.jpg"/><Relationship Id="rId5" Type="http://schemas.openxmlformats.org/officeDocument/2006/relationships/diagramColors" Target="../diagrams/colors1.xml"/><Relationship Id="rId10" Type="http://schemas.openxmlformats.org/officeDocument/2006/relationships/image" Target="../media/image8.jpg"/><Relationship Id="rId4" Type="http://schemas.openxmlformats.org/officeDocument/2006/relationships/diagramQuickStyle" Target="../diagrams/quickStyle1.xml"/><Relationship Id="rId9" Type="http://schemas.openxmlformats.org/officeDocument/2006/relationships/image" Target="../media/image7.jp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36962CB-0071-4ECB-9821-63CDFD32657E}"/>
              </a:ext>
            </a:extLst>
          </p:cNvPr>
          <p:cNvSpPr>
            <a:spLocks noGrp="1"/>
          </p:cNvSpPr>
          <p:nvPr>
            <p:ph type="ctrTitle"/>
          </p:nvPr>
        </p:nvSpPr>
        <p:spPr>
          <a:xfrm>
            <a:off x="150501" y="203200"/>
            <a:ext cx="5031100" cy="850443"/>
          </a:xfrm>
        </p:spPr>
        <p:txBody>
          <a:bodyPr>
            <a:noAutofit/>
          </a:bodyPr>
          <a:lstStyle/>
          <a:p>
            <a:pPr algn="ctr"/>
            <a:r>
              <a:rPr lang="pt-BR" sz="2500" dirty="0">
                <a:solidFill>
                  <a:schemeClr val="bg1"/>
                </a:solidFill>
                <a:latin typeface="Calibri" panose="020F0502020204030204" pitchFamily="34" charset="0"/>
                <a:cs typeface="Calibri" panose="020F0502020204030204" pitchFamily="34" charset="0"/>
              </a:rPr>
              <a:t>Grupo de Estudo da Vigilância </a:t>
            </a:r>
            <a:r>
              <a:rPr lang="pt-BR" sz="2500" dirty="0" err="1">
                <a:solidFill>
                  <a:schemeClr val="bg1"/>
                </a:solidFill>
                <a:latin typeface="Calibri" panose="020F0502020204030204" pitchFamily="34" charset="0"/>
                <a:cs typeface="Calibri" panose="020F0502020204030204" pitchFamily="34" charset="0"/>
              </a:rPr>
              <a:t>Socioassistencial</a:t>
            </a:r>
            <a:r>
              <a:rPr lang="pt-BR" sz="2500" dirty="0">
                <a:solidFill>
                  <a:schemeClr val="bg1"/>
                </a:solidFill>
                <a:latin typeface="Calibri" panose="020F0502020204030204" pitchFamily="34" charset="0"/>
                <a:cs typeface="Calibri" panose="020F0502020204030204" pitchFamily="34" charset="0"/>
              </a:rPr>
              <a:t>- PE</a:t>
            </a:r>
          </a:p>
        </p:txBody>
      </p:sp>
      <p:sp>
        <p:nvSpPr>
          <p:cNvPr id="3" name="Subtítulo 2">
            <a:extLst>
              <a:ext uri="{FF2B5EF4-FFF2-40B4-BE49-F238E27FC236}">
                <a16:creationId xmlns="" xmlns:a16="http://schemas.microsoft.com/office/drawing/2014/main" id="{4A9476CB-9171-4761-B16D-05B0107C2820}"/>
              </a:ext>
            </a:extLst>
          </p:cNvPr>
          <p:cNvSpPr>
            <a:spLocks noGrp="1"/>
          </p:cNvSpPr>
          <p:nvPr>
            <p:ph type="subTitle" idx="1"/>
          </p:nvPr>
        </p:nvSpPr>
        <p:spPr>
          <a:xfrm>
            <a:off x="1837266" y="2316237"/>
            <a:ext cx="8754533" cy="1096899"/>
          </a:xfrm>
        </p:spPr>
        <p:txBody>
          <a:bodyPr>
            <a:normAutofit/>
          </a:bodyPr>
          <a:lstStyle/>
          <a:p>
            <a:pPr algn="l"/>
            <a:r>
              <a:rPr lang="pt-BR" sz="3900" b="1" dirty="0">
                <a:solidFill>
                  <a:srgbClr val="0070C0"/>
                </a:solidFill>
                <a:cs typeface="Calibri" panose="020F0502020204030204" pitchFamily="34" charset="0"/>
              </a:rPr>
              <a:t>TEMA: </a:t>
            </a:r>
            <a:r>
              <a:rPr lang="pt-BR" sz="3900" b="1" dirty="0">
                <a:solidFill>
                  <a:srgbClr val="0070C0"/>
                </a:solidFill>
              </a:rPr>
              <a:t>INDICADORES SOCIAIS NO BRASIL</a:t>
            </a:r>
            <a:r>
              <a:rPr lang="pt-BR" sz="3900" b="1" dirty="0" smtClean="0">
                <a:solidFill>
                  <a:srgbClr val="0070C0"/>
                </a:solidFill>
                <a:cs typeface="Calibri" panose="020F0502020204030204" pitchFamily="34" charset="0"/>
              </a:rPr>
              <a:t> </a:t>
            </a:r>
            <a:endParaRPr lang="pt-BR" sz="3900" b="1" dirty="0">
              <a:solidFill>
                <a:srgbClr val="0070C0"/>
              </a:solidFill>
              <a:cs typeface="Calibri" panose="020F0502020204030204" pitchFamily="34" charset="0"/>
            </a:endParaRPr>
          </a:p>
          <a:p>
            <a:endParaRPr lang="pt-BR" dirty="0"/>
          </a:p>
        </p:txBody>
      </p:sp>
      <p:sp>
        <p:nvSpPr>
          <p:cNvPr id="4" name="Retângulo 3">
            <a:extLst>
              <a:ext uri="{FF2B5EF4-FFF2-40B4-BE49-F238E27FC236}">
                <a16:creationId xmlns="" xmlns:a16="http://schemas.microsoft.com/office/drawing/2014/main" id="{44D63EFA-F46A-47CA-A1B7-BB3E88FF964D}"/>
              </a:ext>
            </a:extLst>
          </p:cNvPr>
          <p:cNvSpPr/>
          <p:nvPr/>
        </p:nvSpPr>
        <p:spPr>
          <a:xfrm>
            <a:off x="4983276" y="5687963"/>
            <a:ext cx="1857792" cy="400110"/>
          </a:xfrm>
          <a:prstGeom prst="rect">
            <a:avLst/>
          </a:prstGeom>
        </p:spPr>
        <p:txBody>
          <a:bodyPr wrap="square">
            <a:spAutoFit/>
          </a:bodyPr>
          <a:lstStyle/>
          <a:p>
            <a:pPr algn="ctr"/>
            <a:r>
              <a:rPr lang="pt-BR" sz="2000" smtClean="0">
                <a:solidFill>
                  <a:srgbClr val="0070C0"/>
                </a:solidFill>
                <a:latin typeface="Calibri" panose="020F0502020204030204" pitchFamily="34" charset="0"/>
                <a:cs typeface="Calibri" panose="020F0502020204030204" pitchFamily="34" charset="0"/>
              </a:rPr>
              <a:t>Maio </a:t>
            </a:r>
            <a:r>
              <a:rPr lang="pt-BR" sz="2000" dirty="0">
                <a:solidFill>
                  <a:srgbClr val="0070C0"/>
                </a:solidFill>
                <a:latin typeface="Calibri" panose="020F0502020204030204" pitchFamily="34" charset="0"/>
                <a:cs typeface="Calibri" panose="020F0502020204030204" pitchFamily="34" charset="0"/>
              </a:rPr>
              <a:t>de 2018</a:t>
            </a:r>
            <a:endParaRPr lang="pt-B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41005214"/>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Agrupar 5">
            <a:extLst>
              <a:ext uri="{FF2B5EF4-FFF2-40B4-BE49-F238E27FC236}">
                <a16:creationId xmlns:a16="http://schemas.microsoft.com/office/drawing/2014/main" xmlns="" id="{79FDFF36-CC59-4542-94FD-8D0D317F4CC5}"/>
              </a:ext>
            </a:extLst>
          </p:cNvPr>
          <p:cNvGrpSpPr/>
          <p:nvPr/>
        </p:nvGrpSpPr>
        <p:grpSpPr>
          <a:xfrm>
            <a:off x="229986" y="327343"/>
            <a:ext cx="6476009" cy="671580"/>
            <a:chOff x="0" y="773402"/>
            <a:chExt cx="6476009" cy="671580"/>
          </a:xfrm>
        </p:grpSpPr>
        <p:sp>
          <p:nvSpPr>
            <p:cNvPr id="7" name="Retângulo: Cantos Arredondados 6">
              <a:extLst>
                <a:ext uri="{FF2B5EF4-FFF2-40B4-BE49-F238E27FC236}">
                  <a16:creationId xmlns:a16="http://schemas.microsoft.com/office/drawing/2014/main" xmlns="" id="{FD4B0D2E-575C-4D9B-8C1B-7E42428341B7}"/>
                </a:ext>
              </a:extLst>
            </p:cNvPr>
            <p:cNvSpPr/>
            <p:nvPr/>
          </p:nvSpPr>
          <p:spPr>
            <a:xfrm>
              <a:off x="0" y="773402"/>
              <a:ext cx="6476009" cy="6715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tângulo: Cantos Arredondados 4">
              <a:extLst>
                <a:ext uri="{FF2B5EF4-FFF2-40B4-BE49-F238E27FC236}">
                  <a16:creationId xmlns:a16="http://schemas.microsoft.com/office/drawing/2014/main" xmlns="" id="{D73EEF1D-54BF-4571-85C8-FE7547E2965F}"/>
                </a:ext>
              </a:extLst>
            </p:cNvPr>
            <p:cNvSpPr txBox="1"/>
            <p:nvPr/>
          </p:nvSpPr>
          <p:spPr>
            <a:xfrm>
              <a:off x="32784" y="806186"/>
              <a:ext cx="6410441" cy="6060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pt-BR" sz="2800" kern="1200" dirty="0"/>
                <a:t>Definição;</a:t>
              </a:r>
            </a:p>
          </p:txBody>
        </p:sp>
      </p:grpSp>
      <p:sp>
        <p:nvSpPr>
          <p:cNvPr id="9" name="CaixaDeTexto 8">
            <a:extLst>
              <a:ext uri="{FF2B5EF4-FFF2-40B4-BE49-F238E27FC236}">
                <a16:creationId xmlns:a16="http://schemas.microsoft.com/office/drawing/2014/main" xmlns="" id="{64AD0D87-383E-42FE-9BB1-92560286E3BD}"/>
              </a:ext>
            </a:extLst>
          </p:cNvPr>
          <p:cNvSpPr txBox="1"/>
          <p:nvPr/>
        </p:nvSpPr>
        <p:spPr>
          <a:xfrm>
            <a:off x="457200" y="1431540"/>
            <a:ext cx="6614311" cy="461665"/>
          </a:xfrm>
          <a:prstGeom prst="rect">
            <a:avLst/>
          </a:prstGeom>
          <a:noFill/>
        </p:spPr>
        <p:txBody>
          <a:bodyPr wrap="none" rtlCol="0">
            <a:spAutoFit/>
          </a:bodyPr>
          <a:lstStyle/>
          <a:p>
            <a:r>
              <a:rPr lang="pt-BR" sz="2400" b="1" dirty="0"/>
              <a:t>Atributos e características de um indicador:</a:t>
            </a:r>
          </a:p>
        </p:txBody>
      </p:sp>
      <p:sp>
        <p:nvSpPr>
          <p:cNvPr id="10" name="CaixaDeTexto 9">
            <a:extLst>
              <a:ext uri="{FF2B5EF4-FFF2-40B4-BE49-F238E27FC236}">
                <a16:creationId xmlns:a16="http://schemas.microsoft.com/office/drawing/2014/main" xmlns="" id="{D9451471-0D24-448C-91DA-547B26D95DD7}"/>
              </a:ext>
            </a:extLst>
          </p:cNvPr>
          <p:cNvSpPr txBox="1"/>
          <p:nvPr/>
        </p:nvSpPr>
        <p:spPr>
          <a:xfrm>
            <a:off x="624840" y="2086860"/>
            <a:ext cx="8414483" cy="4031873"/>
          </a:xfrm>
          <a:prstGeom prst="rect">
            <a:avLst/>
          </a:prstGeom>
          <a:noFill/>
        </p:spPr>
        <p:txBody>
          <a:bodyPr wrap="none" rtlCol="0">
            <a:spAutoFit/>
          </a:bodyPr>
          <a:lstStyle/>
          <a:p>
            <a:pPr marL="342900" indent="-342900">
              <a:buFont typeface="Arial" panose="020B0604020202020204" pitchFamily="34" charset="0"/>
              <a:buChar char="•"/>
            </a:pPr>
            <a:r>
              <a:rPr lang="pt-BR" sz="3200" dirty="0">
                <a:latin typeface="Angsana New" panose="02020603050405020304" pitchFamily="18" charset="-34"/>
                <a:ea typeface="BatangChe" panose="02030609000101010101" pitchFamily="49" charset="-127"/>
                <a:cs typeface="Angsana New" panose="02020603050405020304" pitchFamily="18" charset="-34"/>
              </a:rPr>
              <a:t>Referências conceitual, normativa e descrição;</a:t>
            </a:r>
          </a:p>
          <a:p>
            <a:pPr marL="342900" indent="-342900">
              <a:buFont typeface="Arial" panose="020B0604020202020204" pitchFamily="34" charset="0"/>
              <a:buChar char="•"/>
            </a:pPr>
            <a:r>
              <a:rPr lang="pt-BR" sz="3200" dirty="0">
                <a:latin typeface="Angsana New" panose="02020603050405020304" pitchFamily="18" charset="-34"/>
                <a:ea typeface="BatangChe" panose="02030609000101010101" pitchFamily="49" charset="-127"/>
                <a:cs typeface="Angsana New" panose="02020603050405020304" pitchFamily="18" charset="-34"/>
              </a:rPr>
              <a:t>Unidade de medida (pessoas, anos, %, </a:t>
            </a:r>
            <a:r>
              <a:rPr lang="pt-BR" sz="3200" dirty="0" err="1">
                <a:latin typeface="Angsana New" panose="02020603050405020304" pitchFamily="18" charset="-34"/>
                <a:ea typeface="BatangChe" panose="02030609000101010101" pitchFamily="49" charset="-127"/>
                <a:cs typeface="Angsana New" panose="02020603050405020304" pitchFamily="18" charset="-34"/>
              </a:rPr>
              <a:t>etc</a:t>
            </a:r>
            <a:r>
              <a:rPr lang="pt-BR" sz="3200" dirty="0">
                <a:latin typeface="Angsana New" panose="02020603050405020304" pitchFamily="18" charset="-34"/>
                <a:ea typeface="BatangChe" panose="02030609000101010101" pitchFamily="49" charset="-127"/>
                <a:cs typeface="Angsana New" panose="02020603050405020304" pitchFamily="18" charset="-34"/>
              </a:rPr>
              <a:t>);</a:t>
            </a:r>
          </a:p>
          <a:p>
            <a:pPr marL="342900" indent="-342900">
              <a:buFont typeface="Arial" panose="020B0604020202020204" pitchFamily="34" charset="0"/>
              <a:buChar char="•"/>
            </a:pPr>
            <a:r>
              <a:rPr lang="pt-BR" sz="3200" dirty="0">
                <a:latin typeface="Angsana New" panose="02020603050405020304" pitchFamily="18" charset="-34"/>
                <a:ea typeface="BatangChe" panose="02030609000101010101" pitchFamily="49" charset="-127"/>
                <a:cs typeface="Angsana New" panose="02020603050405020304" pitchFamily="18" charset="-34"/>
              </a:rPr>
              <a:t>Unidade de análise (pessoa, domicilio, município, região </a:t>
            </a:r>
            <a:r>
              <a:rPr lang="pt-BR" sz="3200" dirty="0" err="1">
                <a:latin typeface="Angsana New" panose="02020603050405020304" pitchFamily="18" charset="-34"/>
                <a:ea typeface="BatangChe" panose="02030609000101010101" pitchFamily="49" charset="-127"/>
                <a:cs typeface="Angsana New" panose="02020603050405020304" pitchFamily="18" charset="-34"/>
              </a:rPr>
              <a:t>etc</a:t>
            </a:r>
            <a:r>
              <a:rPr lang="pt-BR" sz="3200" dirty="0">
                <a:latin typeface="Angsana New" panose="02020603050405020304" pitchFamily="18" charset="-34"/>
                <a:ea typeface="BatangChe" panose="02030609000101010101" pitchFamily="49" charset="-127"/>
                <a:cs typeface="Angsana New" panose="02020603050405020304" pitchFamily="18" charset="-34"/>
              </a:rPr>
              <a:t>;);</a:t>
            </a:r>
          </a:p>
          <a:p>
            <a:pPr marL="342900" indent="-342900">
              <a:buFont typeface="Arial" panose="020B0604020202020204" pitchFamily="34" charset="0"/>
              <a:buChar char="•"/>
            </a:pPr>
            <a:r>
              <a:rPr lang="pt-BR" sz="3200" dirty="0">
                <a:latin typeface="Angsana New" panose="02020603050405020304" pitchFamily="18" charset="-34"/>
                <a:ea typeface="BatangChe" panose="02030609000101010101" pitchFamily="49" charset="-127"/>
                <a:cs typeface="Angsana New" panose="02020603050405020304" pitchFamily="18" charset="-34"/>
              </a:rPr>
              <a:t>Referência de tempo ou período (mês/ano </a:t>
            </a:r>
            <a:r>
              <a:rPr lang="pt-BR" sz="3200" dirty="0" err="1">
                <a:latin typeface="Angsana New" panose="02020603050405020304" pitchFamily="18" charset="-34"/>
                <a:ea typeface="BatangChe" panose="02030609000101010101" pitchFamily="49" charset="-127"/>
                <a:cs typeface="Angsana New" panose="02020603050405020304" pitchFamily="18" charset="-34"/>
              </a:rPr>
              <a:t>etc</a:t>
            </a:r>
            <a:r>
              <a:rPr lang="pt-BR" sz="3200" dirty="0">
                <a:latin typeface="Angsana New" panose="02020603050405020304" pitchFamily="18" charset="-34"/>
                <a:ea typeface="BatangChe" panose="02030609000101010101" pitchFamily="49" charset="-127"/>
                <a:cs typeface="Angsana New" panose="02020603050405020304" pitchFamily="18" charset="-34"/>
              </a:rPr>
              <a:t>);</a:t>
            </a:r>
          </a:p>
          <a:p>
            <a:pPr marL="342900" indent="-342900">
              <a:buFont typeface="Arial" panose="020B0604020202020204" pitchFamily="34" charset="0"/>
              <a:buChar char="•"/>
            </a:pPr>
            <a:r>
              <a:rPr lang="pt-BR" sz="3200" dirty="0">
                <a:latin typeface="Angsana New" panose="02020603050405020304" pitchFamily="18" charset="-34"/>
                <a:ea typeface="BatangChe" panose="02030609000101010101" pitchFamily="49" charset="-127"/>
                <a:cs typeface="Angsana New" panose="02020603050405020304" pitchFamily="18" charset="-34"/>
              </a:rPr>
              <a:t>Referencia de território: município, região, país);</a:t>
            </a:r>
          </a:p>
          <a:p>
            <a:pPr marL="342900" indent="-342900">
              <a:buFont typeface="Arial" panose="020B0604020202020204" pitchFamily="34" charset="0"/>
              <a:buChar char="•"/>
            </a:pPr>
            <a:r>
              <a:rPr lang="pt-BR" sz="3200" dirty="0">
                <a:latin typeface="Angsana New" panose="02020603050405020304" pitchFamily="18" charset="-34"/>
                <a:ea typeface="BatangChe" panose="02030609000101010101" pitchFamily="49" charset="-127"/>
                <a:cs typeface="Angsana New" panose="02020603050405020304" pitchFamily="18" charset="-34"/>
              </a:rPr>
              <a:t>Fonte de dados e instituição responsável (PNAD/IBGE, </a:t>
            </a:r>
            <a:r>
              <a:rPr lang="pt-BR" sz="3200" dirty="0" err="1">
                <a:latin typeface="Angsana New" panose="02020603050405020304" pitchFamily="18" charset="-34"/>
                <a:ea typeface="BatangChe" panose="02030609000101010101" pitchFamily="49" charset="-127"/>
                <a:cs typeface="Angsana New" panose="02020603050405020304" pitchFamily="18" charset="-34"/>
              </a:rPr>
              <a:t>RAIs</a:t>
            </a:r>
            <a:r>
              <a:rPr lang="pt-BR" sz="3200" dirty="0">
                <a:latin typeface="Angsana New" panose="02020603050405020304" pitchFamily="18" charset="-34"/>
                <a:ea typeface="BatangChe" panose="02030609000101010101" pitchFamily="49" charset="-127"/>
                <a:cs typeface="Angsana New" panose="02020603050405020304" pitchFamily="18" charset="-34"/>
              </a:rPr>
              <a:t>/TEM </a:t>
            </a:r>
            <a:r>
              <a:rPr lang="pt-BR" sz="3200" dirty="0" err="1">
                <a:latin typeface="Angsana New" panose="02020603050405020304" pitchFamily="18" charset="-34"/>
                <a:ea typeface="BatangChe" panose="02030609000101010101" pitchFamily="49" charset="-127"/>
                <a:cs typeface="Angsana New" panose="02020603050405020304" pitchFamily="18" charset="-34"/>
              </a:rPr>
              <a:t>etc</a:t>
            </a:r>
            <a:r>
              <a:rPr lang="pt-BR" sz="3200" dirty="0">
                <a:latin typeface="Angsana New" panose="02020603050405020304" pitchFamily="18" charset="-34"/>
                <a:ea typeface="BatangChe" panose="02030609000101010101" pitchFamily="49" charset="-127"/>
                <a:cs typeface="Angsana New" panose="02020603050405020304" pitchFamily="18" charset="-34"/>
              </a:rPr>
              <a:t>);</a:t>
            </a:r>
          </a:p>
          <a:p>
            <a:pPr marL="342900" indent="-342900">
              <a:buFont typeface="Arial" panose="020B0604020202020204" pitchFamily="34" charset="0"/>
              <a:buChar char="•"/>
            </a:pPr>
            <a:r>
              <a:rPr lang="pt-BR" sz="3200" dirty="0">
                <a:latin typeface="Angsana New" panose="02020603050405020304" pitchFamily="18" charset="-34"/>
                <a:ea typeface="BatangChe" panose="02030609000101010101" pitchFamily="49" charset="-127"/>
                <a:cs typeface="Angsana New" panose="02020603050405020304" pitchFamily="18" charset="-34"/>
              </a:rPr>
              <a:t>Método de calculo (formula do computo e detalhes técnicos);</a:t>
            </a:r>
          </a:p>
          <a:p>
            <a:pPr marL="342900" indent="-342900">
              <a:buFont typeface="Arial" panose="020B0604020202020204" pitchFamily="34" charset="0"/>
              <a:buChar char="•"/>
            </a:pPr>
            <a:r>
              <a:rPr lang="pt-BR" sz="3200" dirty="0">
                <a:latin typeface="Angsana New" panose="02020603050405020304" pitchFamily="18" charset="-34"/>
                <a:ea typeface="BatangChe" panose="02030609000101010101" pitchFamily="49" charset="-127"/>
                <a:cs typeface="Angsana New" panose="02020603050405020304" pitchFamily="18" charset="-34"/>
              </a:rPr>
              <a:t>Usos, significados e limitações na interpretação da realidade.</a:t>
            </a:r>
          </a:p>
        </p:txBody>
      </p:sp>
    </p:spTree>
    <p:extLst>
      <p:ext uri="{BB962C8B-B14F-4D97-AF65-F5344CB8AC3E}">
        <p14:creationId xmlns:p14="http://schemas.microsoft.com/office/powerpoint/2010/main" val="1166264142"/>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xmlns="" id="{0E681DFA-1850-45F2-B758-8C6965687665}"/>
              </a:ext>
            </a:extLst>
          </p:cNvPr>
          <p:cNvGraphicFramePr/>
          <p:nvPr>
            <p:extLst>
              <p:ext uri="{D42A27DB-BD31-4B8C-83A1-F6EECF244321}">
                <p14:modId xmlns:p14="http://schemas.microsoft.com/office/powerpoint/2010/main" val="3480862840"/>
              </p:ext>
            </p:extLst>
          </p:nvPr>
        </p:nvGraphicFramePr>
        <p:xfrm>
          <a:off x="34518" y="180549"/>
          <a:ext cx="6476010" cy="14661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aixaDeTexto 2">
            <a:extLst>
              <a:ext uri="{FF2B5EF4-FFF2-40B4-BE49-F238E27FC236}">
                <a16:creationId xmlns:a16="http://schemas.microsoft.com/office/drawing/2014/main" xmlns="" id="{98F15BA0-2FA5-421E-9720-F6C583A9FBD3}"/>
              </a:ext>
            </a:extLst>
          </p:cNvPr>
          <p:cNvSpPr txBox="1"/>
          <p:nvPr/>
        </p:nvSpPr>
        <p:spPr>
          <a:xfrm>
            <a:off x="276163" y="1859280"/>
            <a:ext cx="11639674" cy="3970318"/>
          </a:xfrm>
          <a:prstGeom prst="rect">
            <a:avLst/>
          </a:prstGeom>
          <a:noFill/>
        </p:spPr>
        <p:txBody>
          <a:bodyPr wrap="square" rtlCol="0">
            <a:spAutoFit/>
          </a:bodyPr>
          <a:lstStyle/>
          <a:p>
            <a:pPr marL="342900" indent="-342900" algn="ctr">
              <a:buFont typeface="Arial" panose="020B0604020202020204" pitchFamily="34" charset="0"/>
              <a:buChar char="•"/>
            </a:pPr>
            <a:r>
              <a:rPr lang="pt-BR" sz="4400" dirty="0">
                <a:solidFill>
                  <a:schemeClr val="accent1"/>
                </a:solidFill>
                <a:latin typeface="Angsana New" panose="02020603050405020304" pitchFamily="18" charset="-34"/>
                <a:ea typeface="BatangChe" panose="02030609000101010101" pitchFamily="49" charset="-127"/>
                <a:cs typeface="Angsana New" panose="02020603050405020304" pitchFamily="18" charset="-34"/>
              </a:rPr>
              <a:t>É um conjunto de indicadores sociais referido a um determinado aspecto da realidade ou à </a:t>
            </a:r>
          </a:p>
          <a:p>
            <a:pPr algn="ctr"/>
            <a:r>
              <a:rPr lang="pt-BR" sz="4400" dirty="0">
                <a:solidFill>
                  <a:schemeClr val="accent1"/>
                </a:solidFill>
                <a:latin typeface="Angsana New" panose="02020603050405020304" pitchFamily="18" charset="-34"/>
                <a:ea typeface="BatangChe" panose="02030609000101010101" pitchFamily="49" charset="-127"/>
                <a:cs typeface="Angsana New" panose="02020603050405020304" pitchFamily="18" charset="-34"/>
              </a:rPr>
              <a:t>área de intervenção programática. </a:t>
            </a:r>
          </a:p>
          <a:p>
            <a:r>
              <a:rPr lang="pt-BR" sz="4000" dirty="0">
                <a:latin typeface="Angsana New" panose="02020603050405020304" pitchFamily="18" charset="-34"/>
                <a:ea typeface="BatangChe" panose="02030609000101010101" pitchFamily="49" charset="-127"/>
                <a:cs typeface="Angsana New" panose="02020603050405020304" pitchFamily="18" charset="-34"/>
              </a:rPr>
              <a:t>Ex. Indicadores = fotografia</a:t>
            </a:r>
          </a:p>
          <a:p>
            <a:r>
              <a:rPr lang="pt-BR" sz="4000" dirty="0">
                <a:latin typeface="Angsana New" panose="02020603050405020304" pitchFamily="18" charset="-34"/>
                <a:ea typeface="BatangChe" panose="02030609000101010101" pitchFamily="49" charset="-127"/>
                <a:cs typeface="Angsana New" panose="02020603050405020304" pitchFamily="18" charset="-34"/>
              </a:rPr>
              <a:t>Sistemas de indicadores =  mosaico ou álbuns com distintas imagens </a:t>
            </a:r>
          </a:p>
          <a:p>
            <a:r>
              <a:rPr lang="pt-BR" sz="4000" dirty="0">
                <a:latin typeface="Angsana New" panose="02020603050405020304" pitchFamily="18" charset="-34"/>
                <a:ea typeface="BatangChe" panose="02030609000101010101" pitchFamily="49" charset="-127"/>
                <a:cs typeface="Angsana New" panose="02020603050405020304" pitchFamily="18" charset="-34"/>
              </a:rPr>
              <a:t>capturadas da realidade social.</a:t>
            </a:r>
          </a:p>
        </p:txBody>
      </p:sp>
    </p:spTree>
    <p:extLst>
      <p:ext uri="{BB962C8B-B14F-4D97-AF65-F5344CB8AC3E}">
        <p14:creationId xmlns:p14="http://schemas.microsoft.com/office/powerpoint/2010/main" val="3349996402"/>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xmlns="" id="{0E681DFA-1850-45F2-B758-8C6965687665}"/>
              </a:ext>
            </a:extLst>
          </p:cNvPr>
          <p:cNvGraphicFramePr/>
          <p:nvPr>
            <p:extLst>
              <p:ext uri="{D42A27DB-BD31-4B8C-83A1-F6EECF244321}">
                <p14:modId xmlns:p14="http://schemas.microsoft.com/office/powerpoint/2010/main" val="30368581"/>
              </p:ext>
            </p:extLst>
          </p:nvPr>
        </p:nvGraphicFramePr>
        <p:xfrm>
          <a:off x="34518" y="180549"/>
          <a:ext cx="6476010" cy="14661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Tabela 3">
            <a:extLst>
              <a:ext uri="{FF2B5EF4-FFF2-40B4-BE49-F238E27FC236}">
                <a16:creationId xmlns:a16="http://schemas.microsoft.com/office/drawing/2014/main" xmlns="" id="{78A97C2A-79C8-4D19-8D97-B3DF5C80A1C5}"/>
              </a:ext>
            </a:extLst>
          </p:cNvPr>
          <p:cNvGraphicFramePr>
            <a:graphicFrameLocks noGrp="1"/>
          </p:cNvGraphicFramePr>
          <p:nvPr>
            <p:extLst>
              <p:ext uri="{D42A27DB-BD31-4B8C-83A1-F6EECF244321}">
                <p14:modId xmlns:p14="http://schemas.microsoft.com/office/powerpoint/2010/main" val="1181534109"/>
              </p:ext>
            </p:extLst>
          </p:nvPr>
        </p:nvGraphicFramePr>
        <p:xfrm>
          <a:off x="320040" y="1832610"/>
          <a:ext cx="11551920" cy="4431028"/>
        </p:xfrm>
        <a:graphic>
          <a:graphicData uri="http://schemas.openxmlformats.org/drawingml/2006/table">
            <a:tbl>
              <a:tblPr>
                <a:tableStyleId>{5C22544A-7EE6-4342-B048-85BDC9FD1C3A}</a:tableStyleId>
              </a:tblPr>
              <a:tblGrid>
                <a:gridCol w="5359675">
                  <a:extLst>
                    <a:ext uri="{9D8B030D-6E8A-4147-A177-3AD203B41FA5}">
                      <a16:colId xmlns:a16="http://schemas.microsoft.com/office/drawing/2014/main" xmlns="" val="3112239133"/>
                    </a:ext>
                  </a:extLst>
                </a:gridCol>
                <a:gridCol w="6192245">
                  <a:extLst>
                    <a:ext uri="{9D8B030D-6E8A-4147-A177-3AD203B41FA5}">
                      <a16:colId xmlns:a16="http://schemas.microsoft.com/office/drawing/2014/main" xmlns="" val="2782916242"/>
                    </a:ext>
                  </a:extLst>
                </a:gridCol>
              </a:tblGrid>
              <a:tr h="633004">
                <a:tc>
                  <a:txBody>
                    <a:bodyPr/>
                    <a:lstStyle/>
                    <a:p>
                      <a:pPr algn="ctr" fontAlgn="ctr"/>
                      <a:r>
                        <a:rPr lang="pt-BR" sz="3600" u="none" strike="noStrike" dirty="0">
                          <a:effectLst/>
                          <a:latin typeface="+mj-lt"/>
                        </a:rPr>
                        <a:t>Demografia</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pt-BR" sz="3600" u="none" strike="noStrike">
                          <a:effectLst/>
                          <a:latin typeface="+mj-lt"/>
                        </a:rPr>
                        <a:t>Habitação</a:t>
                      </a:r>
                      <a:endParaRPr lang="pt-BR" sz="3600" b="0" i="0" u="none" strike="noStrike">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508193180"/>
                  </a:ext>
                </a:extLst>
              </a:tr>
              <a:tr h="633004">
                <a:tc>
                  <a:txBody>
                    <a:bodyPr/>
                    <a:lstStyle/>
                    <a:p>
                      <a:pPr algn="ctr" fontAlgn="ctr"/>
                      <a:r>
                        <a:rPr lang="pt-BR" sz="3600" u="none" strike="noStrike" dirty="0">
                          <a:effectLst/>
                          <a:latin typeface="+mj-lt"/>
                        </a:rPr>
                        <a:t>Educação</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pt-BR" sz="3600" u="none" strike="noStrike" dirty="0">
                          <a:effectLst/>
                          <a:latin typeface="+mj-lt"/>
                        </a:rPr>
                        <a:t>Infraestrutura urbana</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168553900"/>
                  </a:ext>
                </a:extLst>
              </a:tr>
              <a:tr h="633004">
                <a:tc>
                  <a:txBody>
                    <a:bodyPr/>
                    <a:lstStyle/>
                    <a:p>
                      <a:pPr algn="ctr" fontAlgn="ctr"/>
                      <a:r>
                        <a:rPr lang="pt-BR" sz="3600" u="none" strike="noStrike" dirty="0">
                          <a:effectLst/>
                          <a:latin typeface="+mj-lt"/>
                        </a:rPr>
                        <a:t>Saúde</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pt-BR" sz="3600" u="none" strike="noStrike" dirty="0">
                          <a:effectLst/>
                          <a:latin typeface="+mj-lt"/>
                        </a:rPr>
                        <a:t>Segurança Pública</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790578587"/>
                  </a:ext>
                </a:extLst>
              </a:tr>
              <a:tr h="633004">
                <a:tc>
                  <a:txBody>
                    <a:bodyPr/>
                    <a:lstStyle/>
                    <a:p>
                      <a:pPr algn="ctr" fontAlgn="ctr"/>
                      <a:r>
                        <a:rPr lang="pt-BR" sz="3600" u="none" strike="noStrike" dirty="0">
                          <a:effectLst/>
                          <a:latin typeface="+mj-lt"/>
                        </a:rPr>
                        <a:t>Mercado de trabalho</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pt-BR" sz="3600" u="none" strike="noStrike" dirty="0">
                          <a:effectLst/>
                          <a:latin typeface="+mj-lt"/>
                        </a:rPr>
                        <a:t>Pobreza e Desigualdade</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911477977"/>
                  </a:ext>
                </a:extLst>
              </a:tr>
              <a:tr h="633004">
                <a:tc>
                  <a:txBody>
                    <a:bodyPr/>
                    <a:lstStyle/>
                    <a:p>
                      <a:pPr algn="ctr" fontAlgn="ctr"/>
                      <a:r>
                        <a:rPr lang="pt-BR" sz="3600" u="none" strike="noStrike" dirty="0">
                          <a:effectLst/>
                          <a:latin typeface="+mj-lt"/>
                        </a:rPr>
                        <a:t>Qualidade de Vida</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pt-BR" sz="3600" u="none" strike="noStrike" dirty="0">
                          <a:effectLst/>
                          <a:latin typeface="+mj-lt"/>
                        </a:rPr>
                        <a:t>Meio ambiente</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899857525"/>
                  </a:ext>
                </a:extLst>
              </a:tr>
              <a:tr h="633004">
                <a:tc>
                  <a:txBody>
                    <a:bodyPr/>
                    <a:lstStyle/>
                    <a:p>
                      <a:pPr algn="ctr" fontAlgn="ctr"/>
                      <a:r>
                        <a:rPr lang="pt-BR" sz="3600" u="none" strike="noStrike" dirty="0">
                          <a:effectLst/>
                          <a:latin typeface="+mj-lt"/>
                        </a:rPr>
                        <a:t>Consumo doméstico</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pt-BR" sz="3600" u="none" strike="noStrike" dirty="0">
                          <a:effectLst/>
                          <a:latin typeface="+mj-lt"/>
                        </a:rPr>
                        <a:t>Uso do tempo</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615119242"/>
                  </a:ext>
                </a:extLst>
              </a:tr>
              <a:tr h="633004">
                <a:tc>
                  <a:txBody>
                    <a:bodyPr/>
                    <a:lstStyle/>
                    <a:p>
                      <a:pPr algn="ctr" fontAlgn="ctr"/>
                      <a:r>
                        <a:rPr lang="pt-BR" sz="3600" u="none" strike="noStrike" dirty="0">
                          <a:effectLst/>
                          <a:latin typeface="+mj-lt"/>
                        </a:rPr>
                        <a:t>Segurança alimentar</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pt-BR" sz="3600" u="none" strike="noStrike" dirty="0">
                          <a:effectLst/>
                          <a:latin typeface="+mj-lt"/>
                        </a:rPr>
                        <a:t>Direitos Humanos</a:t>
                      </a:r>
                      <a:endParaRPr lang="pt-BR" sz="3600" b="0" i="0" u="none" strike="noStrike" dirty="0">
                        <a:solidFill>
                          <a:srgbClr val="000000"/>
                        </a:solidFill>
                        <a:effectLst/>
                        <a:latin typeface="+mj-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66546098"/>
                  </a:ext>
                </a:extLst>
              </a:tr>
            </a:tbl>
          </a:graphicData>
        </a:graphic>
      </p:graphicFrame>
    </p:spTree>
    <p:extLst>
      <p:ext uri="{BB962C8B-B14F-4D97-AF65-F5344CB8AC3E}">
        <p14:creationId xmlns:p14="http://schemas.microsoft.com/office/powerpoint/2010/main" val="1539036754"/>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a:extLst>
              <a:ext uri="{FF2B5EF4-FFF2-40B4-BE49-F238E27FC236}">
                <a16:creationId xmlns:a16="http://schemas.microsoft.com/office/drawing/2014/main" xmlns="" id="{3491E22D-926D-4B5F-B6B3-C966C554CF76}"/>
              </a:ext>
            </a:extLst>
          </p:cNvPr>
          <p:cNvGraphicFramePr>
            <a:graphicFrameLocks noGrp="1"/>
          </p:cNvGraphicFramePr>
          <p:nvPr>
            <p:extLst>
              <p:ext uri="{D42A27DB-BD31-4B8C-83A1-F6EECF244321}">
                <p14:modId xmlns:p14="http://schemas.microsoft.com/office/powerpoint/2010/main" val="2424352260"/>
              </p:ext>
            </p:extLst>
          </p:nvPr>
        </p:nvGraphicFramePr>
        <p:xfrm>
          <a:off x="0" y="1158241"/>
          <a:ext cx="12056110" cy="5699759"/>
        </p:xfrm>
        <a:graphic>
          <a:graphicData uri="http://schemas.openxmlformats.org/drawingml/2006/table">
            <a:tbl>
              <a:tblPr>
                <a:tableStyleId>{5C22544A-7EE6-4342-B048-85BDC9FD1C3A}</a:tableStyleId>
              </a:tblPr>
              <a:tblGrid>
                <a:gridCol w="12056110">
                  <a:extLst>
                    <a:ext uri="{9D8B030D-6E8A-4147-A177-3AD203B41FA5}">
                      <a16:colId xmlns:a16="http://schemas.microsoft.com/office/drawing/2014/main" xmlns="" val="1694049942"/>
                    </a:ext>
                  </a:extLst>
                </a:gridCol>
              </a:tblGrid>
              <a:tr h="486299">
                <a:tc>
                  <a:txBody>
                    <a:bodyPr/>
                    <a:lstStyle/>
                    <a:p>
                      <a:pPr algn="ctr" fontAlgn="ctr"/>
                      <a:r>
                        <a:rPr lang="pt-BR" sz="2800" u="none" strike="noStrike" dirty="0">
                          <a:effectLst/>
                        </a:rPr>
                        <a:t>Classificação usuais destes indicadores</a:t>
                      </a:r>
                      <a:endParaRPr lang="pt-BR" sz="2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3468876198"/>
                  </a:ext>
                </a:extLst>
              </a:tr>
              <a:tr h="521346">
                <a:tc>
                  <a:txBody>
                    <a:bodyPr/>
                    <a:lstStyle/>
                    <a:p>
                      <a:pPr algn="ctr" fontAlgn="ctr"/>
                      <a:r>
                        <a:rPr lang="pt-BR" sz="3200" u="none" strike="noStrike" dirty="0">
                          <a:effectLst/>
                        </a:rPr>
                        <a:t>Indicador Primário / composto</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extLst>
                  <a:ext uri="{0D108BD9-81ED-4DB2-BD59-A6C34878D82A}">
                    <a16:rowId xmlns:a16="http://schemas.microsoft.com/office/drawing/2014/main" xmlns="" val="1714391602"/>
                  </a:ext>
                </a:extLst>
              </a:tr>
              <a:tr h="521346">
                <a:tc>
                  <a:txBody>
                    <a:bodyPr/>
                    <a:lstStyle/>
                    <a:p>
                      <a:pPr algn="ctr" fontAlgn="ctr"/>
                      <a:r>
                        <a:rPr lang="pt-BR" sz="3200" u="none" strike="noStrike">
                          <a:effectLst/>
                        </a:rPr>
                        <a:t>Indicador desritivo/normativo</a:t>
                      </a:r>
                      <a:endParaRPr lang="pt-BR" sz="3200" b="0" i="0" u="none" strike="noStrike">
                        <a:solidFill>
                          <a:srgbClr val="000000"/>
                        </a:solidFill>
                        <a:effectLst/>
                        <a:latin typeface="Calibri" panose="020F0502020204030204" pitchFamily="34" charset="0"/>
                      </a:endParaRPr>
                    </a:p>
                  </a:txBody>
                  <a:tcPr marL="9525" marR="9525" marT="9525" marB="0" anchor="ctr">
                    <a:solidFill>
                      <a:schemeClr val="bg1"/>
                    </a:solidFill>
                  </a:tcPr>
                </a:tc>
                <a:extLst>
                  <a:ext uri="{0D108BD9-81ED-4DB2-BD59-A6C34878D82A}">
                    <a16:rowId xmlns:a16="http://schemas.microsoft.com/office/drawing/2014/main" xmlns="" val="2023200022"/>
                  </a:ext>
                </a:extLst>
              </a:tr>
              <a:tr h="521346">
                <a:tc>
                  <a:txBody>
                    <a:bodyPr/>
                    <a:lstStyle/>
                    <a:p>
                      <a:pPr algn="ctr" fontAlgn="ctr"/>
                      <a:r>
                        <a:rPr lang="pt-BR" sz="3200" u="none" strike="noStrike" dirty="0">
                          <a:effectLst/>
                        </a:rPr>
                        <a:t>Indicador Objetivo/subjetivo</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extLst>
                  <a:ext uri="{0D108BD9-81ED-4DB2-BD59-A6C34878D82A}">
                    <a16:rowId xmlns:a16="http://schemas.microsoft.com/office/drawing/2014/main" xmlns="" val="582453135"/>
                  </a:ext>
                </a:extLst>
              </a:tr>
              <a:tr h="521346">
                <a:tc>
                  <a:txBody>
                    <a:bodyPr/>
                    <a:lstStyle/>
                    <a:p>
                      <a:pPr algn="ctr" fontAlgn="ctr"/>
                      <a:r>
                        <a:rPr lang="pt-BR" sz="3200" u="none" strike="noStrike" dirty="0">
                          <a:effectLst/>
                        </a:rPr>
                        <a:t>Indicador insumo/processo/produto/resultado/impacto</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extLst>
                  <a:ext uri="{0D108BD9-81ED-4DB2-BD59-A6C34878D82A}">
                    <a16:rowId xmlns:a16="http://schemas.microsoft.com/office/drawing/2014/main" xmlns="" val="384724508"/>
                  </a:ext>
                </a:extLst>
              </a:tr>
              <a:tr h="521346">
                <a:tc>
                  <a:txBody>
                    <a:bodyPr/>
                    <a:lstStyle/>
                    <a:p>
                      <a:pPr algn="ctr" fontAlgn="ctr"/>
                      <a:r>
                        <a:rPr lang="pt-BR" sz="3200" u="none" strike="noStrike" dirty="0">
                          <a:effectLst/>
                        </a:rPr>
                        <a:t>Indicador esforço/resultados</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extLst>
                  <a:ext uri="{0D108BD9-81ED-4DB2-BD59-A6C34878D82A}">
                    <a16:rowId xmlns:a16="http://schemas.microsoft.com/office/drawing/2014/main" xmlns="" val="3177110799"/>
                  </a:ext>
                </a:extLst>
              </a:tr>
              <a:tr h="521346">
                <a:tc>
                  <a:txBody>
                    <a:bodyPr/>
                    <a:lstStyle/>
                    <a:p>
                      <a:pPr algn="ctr" fontAlgn="ctr"/>
                      <a:r>
                        <a:rPr lang="pt-BR" sz="3200" u="none" strike="noStrike" dirty="0">
                          <a:effectLst/>
                        </a:rPr>
                        <a:t>Indicador Fluxo / estoque</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extLst>
                  <a:ext uri="{0D108BD9-81ED-4DB2-BD59-A6C34878D82A}">
                    <a16:rowId xmlns:a16="http://schemas.microsoft.com/office/drawing/2014/main" xmlns="" val="4094253239"/>
                  </a:ext>
                </a:extLst>
              </a:tr>
              <a:tr h="521346">
                <a:tc>
                  <a:txBody>
                    <a:bodyPr/>
                    <a:lstStyle/>
                    <a:p>
                      <a:pPr algn="ctr" fontAlgn="ctr"/>
                      <a:r>
                        <a:rPr lang="pt-BR" sz="3200" u="none" strike="noStrike" dirty="0">
                          <a:effectLst/>
                        </a:rPr>
                        <a:t>Indicador eficiência / eficácia / efetividade social</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extLst>
                  <a:ext uri="{0D108BD9-81ED-4DB2-BD59-A6C34878D82A}">
                    <a16:rowId xmlns:a16="http://schemas.microsoft.com/office/drawing/2014/main" xmlns="" val="3791001136"/>
                  </a:ext>
                </a:extLst>
              </a:tr>
              <a:tr h="521346">
                <a:tc>
                  <a:txBody>
                    <a:bodyPr/>
                    <a:lstStyle/>
                    <a:p>
                      <a:pPr algn="ctr" fontAlgn="ctr"/>
                      <a:r>
                        <a:rPr lang="pt-BR" sz="3200" u="none" strike="noStrike" dirty="0">
                          <a:effectLst/>
                        </a:rPr>
                        <a:t>Indicador quantitativo / tipologia</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extLst>
                  <a:ext uri="{0D108BD9-81ED-4DB2-BD59-A6C34878D82A}">
                    <a16:rowId xmlns:a16="http://schemas.microsoft.com/office/drawing/2014/main" xmlns="" val="294074194"/>
                  </a:ext>
                </a:extLst>
              </a:tr>
              <a:tr h="521346">
                <a:tc>
                  <a:txBody>
                    <a:bodyPr/>
                    <a:lstStyle/>
                    <a:p>
                      <a:pPr algn="ctr" fontAlgn="ctr"/>
                      <a:r>
                        <a:rPr lang="pt-BR" sz="3200" u="none" strike="noStrike" dirty="0">
                          <a:effectLst/>
                        </a:rPr>
                        <a:t>Indicador absoluto / relativo</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extLst>
                  <a:ext uri="{0D108BD9-81ED-4DB2-BD59-A6C34878D82A}">
                    <a16:rowId xmlns:a16="http://schemas.microsoft.com/office/drawing/2014/main" xmlns="" val="4159801629"/>
                  </a:ext>
                </a:extLst>
              </a:tr>
              <a:tr h="521346">
                <a:tc>
                  <a:txBody>
                    <a:bodyPr/>
                    <a:lstStyle/>
                    <a:p>
                      <a:pPr algn="ctr" fontAlgn="ctr"/>
                      <a:r>
                        <a:rPr lang="pt-BR" sz="3200" u="none" strike="noStrike" dirty="0">
                          <a:effectLst/>
                        </a:rPr>
                        <a:t>Indicador chave/complementar/contexto</a:t>
                      </a:r>
                      <a:endParaRPr lang="pt-BR" sz="320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extLst>
                  <a:ext uri="{0D108BD9-81ED-4DB2-BD59-A6C34878D82A}">
                    <a16:rowId xmlns:a16="http://schemas.microsoft.com/office/drawing/2014/main" xmlns="" val="1986194961"/>
                  </a:ext>
                </a:extLst>
              </a:tr>
            </a:tbl>
          </a:graphicData>
        </a:graphic>
      </p:graphicFrame>
    </p:spTree>
    <p:extLst>
      <p:ext uri="{BB962C8B-B14F-4D97-AF65-F5344CB8AC3E}">
        <p14:creationId xmlns:p14="http://schemas.microsoft.com/office/powerpoint/2010/main" val="1946589059"/>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xmlns="" id="{0E681DFA-1850-45F2-B758-8C6965687665}"/>
              </a:ext>
            </a:extLst>
          </p:cNvPr>
          <p:cNvGraphicFramePr/>
          <p:nvPr>
            <p:extLst/>
          </p:nvPr>
        </p:nvGraphicFramePr>
        <p:xfrm>
          <a:off x="34518" y="180549"/>
          <a:ext cx="6476010" cy="14661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Tabela 2">
            <a:extLst>
              <a:ext uri="{FF2B5EF4-FFF2-40B4-BE49-F238E27FC236}">
                <a16:creationId xmlns:a16="http://schemas.microsoft.com/office/drawing/2014/main" xmlns="" id="{432A7AFE-7F25-47C5-84C1-7F5EB4500248}"/>
              </a:ext>
            </a:extLst>
          </p:cNvPr>
          <p:cNvGraphicFramePr>
            <a:graphicFrameLocks noGrp="1"/>
          </p:cNvGraphicFramePr>
          <p:nvPr>
            <p:extLst>
              <p:ext uri="{D42A27DB-BD31-4B8C-83A1-F6EECF244321}">
                <p14:modId xmlns:p14="http://schemas.microsoft.com/office/powerpoint/2010/main" val="4230757418"/>
              </p:ext>
            </p:extLst>
          </p:nvPr>
        </p:nvGraphicFramePr>
        <p:xfrm>
          <a:off x="0" y="1847426"/>
          <a:ext cx="11750040" cy="4389120"/>
        </p:xfrm>
        <a:graphic>
          <a:graphicData uri="http://schemas.openxmlformats.org/drawingml/2006/table">
            <a:tbl>
              <a:tblPr firstRow="1" bandRow="1">
                <a:tableStyleId>{93296810-A885-4BE3-A3E7-6D5BEEA58F35}</a:tableStyleId>
              </a:tblPr>
              <a:tblGrid>
                <a:gridCol w="5875020">
                  <a:extLst>
                    <a:ext uri="{9D8B030D-6E8A-4147-A177-3AD203B41FA5}">
                      <a16:colId xmlns:a16="http://schemas.microsoft.com/office/drawing/2014/main" xmlns="" val="134432094"/>
                    </a:ext>
                  </a:extLst>
                </a:gridCol>
                <a:gridCol w="5875020">
                  <a:extLst>
                    <a:ext uri="{9D8B030D-6E8A-4147-A177-3AD203B41FA5}">
                      <a16:colId xmlns:a16="http://schemas.microsoft.com/office/drawing/2014/main" xmlns="" val="2850430641"/>
                    </a:ext>
                  </a:extLst>
                </a:gridCol>
              </a:tblGrid>
              <a:tr h="370840">
                <a:tc>
                  <a:txBody>
                    <a:bodyPr/>
                    <a:lstStyle/>
                    <a:p>
                      <a:pPr algn="ctr"/>
                      <a:r>
                        <a:rPr lang="pt-BR" sz="2400" dirty="0"/>
                        <a:t>Objetivos</a:t>
                      </a:r>
                    </a:p>
                  </a:txBody>
                  <a:tcPr anchor="ctr"/>
                </a:tc>
                <a:tc>
                  <a:txBody>
                    <a:bodyPr/>
                    <a:lstStyle/>
                    <a:p>
                      <a:pPr algn="ctr"/>
                      <a:r>
                        <a:rPr lang="pt-BR" sz="2400" dirty="0"/>
                        <a:t>Subjetivos </a:t>
                      </a:r>
                    </a:p>
                    <a:p>
                      <a:pPr algn="ctr"/>
                      <a:r>
                        <a:rPr lang="pt-BR" sz="2400" dirty="0"/>
                        <a:t>(percepção social, ou pesquisa de opinião)</a:t>
                      </a:r>
                    </a:p>
                  </a:txBody>
                  <a:tcPr anchor="ctr"/>
                </a:tc>
                <a:extLst>
                  <a:ext uri="{0D108BD9-81ED-4DB2-BD59-A6C34878D82A}">
                    <a16:rowId xmlns:a16="http://schemas.microsoft.com/office/drawing/2014/main" xmlns="" val="2795688533"/>
                  </a:ext>
                </a:extLst>
              </a:tr>
              <a:tr h="370840">
                <a:tc>
                  <a:txBody>
                    <a:bodyPr/>
                    <a:lstStyle/>
                    <a:p>
                      <a:pPr algn="ctr"/>
                      <a:r>
                        <a:rPr lang="pt-BR" sz="2400" b="1" dirty="0"/>
                        <a:t>Descritivos</a:t>
                      </a:r>
                    </a:p>
                    <a:p>
                      <a:pPr algn="ctr"/>
                      <a:endParaRPr lang="pt-BR" sz="2400" dirty="0"/>
                    </a:p>
                    <a:p>
                      <a:pPr algn="ctr"/>
                      <a:r>
                        <a:rPr lang="pt-BR" sz="1800" kern="1200" dirty="0">
                          <a:effectLst/>
                        </a:rPr>
                        <a:t>captam e descrevem características e aspectos da realidade empírica, baseados em definições metodológicas mínimas e consensuais., com baixo significado valorativo, como a taxa de mortalidade infantil ou a taxa de evasão escolar.</a:t>
                      </a:r>
                      <a:endParaRPr lang="pt-BR" sz="2400" dirty="0"/>
                    </a:p>
                  </a:txBody>
                  <a:tcPr anchor="ctr"/>
                </a:tc>
                <a:tc>
                  <a:txBody>
                    <a:bodyPr/>
                    <a:lstStyle/>
                    <a:p>
                      <a:pPr algn="ctr"/>
                      <a:r>
                        <a:rPr lang="pt-BR" sz="2400" b="1" dirty="0"/>
                        <a:t>Normativos</a:t>
                      </a:r>
                    </a:p>
                    <a:p>
                      <a:pPr marL="0" marR="0" lvl="0" indent="0" algn="ctr" defTabSz="914400" rtl="0" eaLnBrk="1" fontAlgn="auto" latinLnBrk="0" hangingPunct="1">
                        <a:lnSpc>
                          <a:spcPct val="100000"/>
                        </a:lnSpc>
                        <a:spcBef>
                          <a:spcPts val="0"/>
                        </a:spcBef>
                        <a:spcAft>
                          <a:spcPts val="0"/>
                        </a:spcAft>
                        <a:buClrTx/>
                        <a:buSzTx/>
                        <a:buFontTx/>
                        <a:buNone/>
                        <a:tabLst/>
                        <a:defRPr/>
                      </a:pPr>
                      <a:r>
                        <a:rPr lang="pt-BR" sz="1800" kern="1200" dirty="0">
                          <a:effectLst/>
                        </a:rPr>
                        <a:t>refletem explicitamente juízos de valor ou critérios normativos com respeito a dimensão social estudada. A proporção e pobres é um indicadores normativo de insuficiência de meios de sobrevivência humana, já que na sua construção, há uma serie de decisões metodológicas respaldadas por normas arbitradas de ingestão necessária de calorias diárias. (p.30);</a:t>
                      </a:r>
                    </a:p>
                    <a:p>
                      <a:pPr algn="ctr"/>
                      <a:endParaRPr lang="pt-BR" sz="2400" dirty="0"/>
                    </a:p>
                  </a:txBody>
                  <a:tcPr anchor="ctr"/>
                </a:tc>
                <a:extLst>
                  <a:ext uri="{0D108BD9-81ED-4DB2-BD59-A6C34878D82A}">
                    <a16:rowId xmlns:a16="http://schemas.microsoft.com/office/drawing/2014/main" xmlns="" val="3141334197"/>
                  </a:ext>
                </a:extLst>
              </a:tr>
              <a:tr h="370840">
                <a:tc>
                  <a:txBody>
                    <a:bodyPr/>
                    <a:lstStyle/>
                    <a:p>
                      <a:pPr algn="ctr"/>
                      <a:r>
                        <a:rPr lang="pt-BR" sz="2400" b="1" dirty="0"/>
                        <a:t>Primários</a:t>
                      </a:r>
                    </a:p>
                    <a:p>
                      <a:pPr algn="ctr"/>
                      <a:r>
                        <a:rPr lang="pt-BR" sz="2400" dirty="0"/>
                        <a:t>Em uma estatística especifica</a:t>
                      </a:r>
                    </a:p>
                  </a:txBody>
                  <a:tcPr anchor="ctr"/>
                </a:tc>
                <a:tc>
                  <a:txBody>
                    <a:bodyPr/>
                    <a:lstStyle/>
                    <a:p>
                      <a:pPr algn="ctr"/>
                      <a:r>
                        <a:rPr lang="pt-BR" sz="2400" b="1" dirty="0"/>
                        <a:t>Compostos</a:t>
                      </a:r>
                    </a:p>
                    <a:p>
                      <a:pPr algn="ctr"/>
                      <a:r>
                        <a:rPr lang="pt-BR" sz="2400" dirty="0"/>
                        <a:t>Indicador sintético</a:t>
                      </a:r>
                    </a:p>
                  </a:txBody>
                  <a:tcPr anchor="ctr"/>
                </a:tc>
                <a:extLst>
                  <a:ext uri="{0D108BD9-81ED-4DB2-BD59-A6C34878D82A}">
                    <a16:rowId xmlns:a16="http://schemas.microsoft.com/office/drawing/2014/main" xmlns="" val="3516782055"/>
                  </a:ext>
                </a:extLst>
              </a:tr>
            </a:tbl>
          </a:graphicData>
        </a:graphic>
      </p:graphicFrame>
    </p:spTree>
    <p:extLst>
      <p:ext uri="{BB962C8B-B14F-4D97-AF65-F5344CB8AC3E}">
        <p14:creationId xmlns:p14="http://schemas.microsoft.com/office/powerpoint/2010/main" val="35875877"/>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2A883458-37BF-435B-A28C-FB8E0FF4F6EC}"/>
              </a:ext>
            </a:extLst>
          </p:cNvPr>
          <p:cNvSpPr/>
          <p:nvPr/>
        </p:nvSpPr>
        <p:spPr>
          <a:xfrm>
            <a:off x="240453" y="1560634"/>
            <a:ext cx="11338560" cy="4358886"/>
          </a:xfrm>
          <a:prstGeom prst="rect">
            <a:avLst/>
          </a:prstGeom>
        </p:spPr>
        <p:txBody>
          <a:bodyPr wrap="square">
            <a:spAutoFit/>
          </a:bodyPr>
          <a:lstStyle/>
          <a:p>
            <a:pPr marL="342900" lvl="0" indent="-342900" algn="just">
              <a:lnSpc>
                <a:spcPct val="107000"/>
              </a:lnSpc>
              <a:spcAft>
                <a:spcPts val="0"/>
              </a:spcAft>
              <a:buFont typeface="Symbol" panose="05050102010706020507" pitchFamily="18" charset="2"/>
              <a:buChar char=""/>
            </a:pPr>
            <a:r>
              <a:rPr lang="pt-BR" sz="2000" b="1" dirty="0">
                <a:latin typeface="Calibri" panose="020F0502020204030204" pitchFamily="34" charset="0"/>
                <a:ea typeface="Calibri" panose="020F0502020204030204" pitchFamily="34" charset="0"/>
                <a:cs typeface="Times New Roman" panose="02020603050405020304" pitchFamily="18" charset="0"/>
              </a:rPr>
              <a:t>Indicador – insumo</a:t>
            </a:r>
            <a:r>
              <a:rPr lang="pt-BR" sz="2000" dirty="0">
                <a:latin typeface="Calibri" panose="020F0502020204030204" pitchFamily="34" charset="0"/>
                <a:ea typeface="Calibri" panose="020F0502020204030204" pitchFamily="34" charset="0"/>
                <a:cs typeface="Times New Roman" panose="02020603050405020304" pitchFamily="18" charset="0"/>
              </a:rPr>
              <a:t>: medidas associadas à disponibilidade de recursos humanos, financeiros ou de equipamentos alocados para um processo ou programa que procura responder a uma demanda social;</a:t>
            </a:r>
          </a:p>
          <a:p>
            <a:pPr marL="342900" lvl="0" indent="-342900" algn="just">
              <a:lnSpc>
                <a:spcPct val="107000"/>
              </a:lnSpc>
              <a:spcAft>
                <a:spcPts val="0"/>
              </a:spcAft>
              <a:buFont typeface="Symbol" panose="05050102010706020507" pitchFamily="18" charset="2"/>
              <a:buChar char=""/>
            </a:pPr>
            <a:r>
              <a:rPr lang="pt-BR" sz="2000" b="1" dirty="0">
                <a:latin typeface="Calibri" panose="020F0502020204030204" pitchFamily="34" charset="0"/>
                <a:ea typeface="Calibri" panose="020F0502020204030204" pitchFamily="34" charset="0"/>
                <a:cs typeface="Times New Roman" panose="02020603050405020304" pitchFamily="18" charset="0"/>
              </a:rPr>
              <a:t>Indicador- processo</a:t>
            </a:r>
            <a:r>
              <a:rPr lang="pt-BR" sz="2000" dirty="0">
                <a:latin typeface="Calibri" panose="020F0502020204030204" pitchFamily="34" charset="0"/>
                <a:ea typeface="Calibri" panose="020F0502020204030204" pitchFamily="34" charset="0"/>
                <a:cs typeface="Times New Roman" panose="02020603050405020304" pitchFamily="18" charset="0"/>
              </a:rPr>
              <a:t>: são medidas de processo intermediários, que traduzem, em medidas quantitativas, o esforço operacional de alocação de recursos humanos, físicos ou financeiros (indicador-insumo) para a obtenção de melhorias efetivas de bem estar (indicadores-resultado e indicadores-impacto);</a:t>
            </a:r>
          </a:p>
          <a:p>
            <a:pPr marL="342900" lvl="0" indent="-342900" algn="just">
              <a:lnSpc>
                <a:spcPct val="107000"/>
              </a:lnSpc>
              <a:spcAft>
                <a:spcPts val="0"/>
              </a:spcAft>
              <a:buFont typeface="Symbol" panose="05050102010706020507" pitchFamily="18" charset="2"/>
              <a:buChar char=""/>
            </a:pPr>
            <a:r>
              <a:rPr lang="pt-BR" sz="2000" b="1" dirty="0">
                <a:latin typeface="Calibri" panose="020F0502020204030204" pitchFamily="34" charset="0"/>
                <a:ea typeface="Calibri" panose="020F0502020204030204" pitchFamily="34" charset="0"/>
                <a:cs typeface="Times New Roman" panose="02020603050405020304" pitchFamily="18" charset="0"/>
              </a:rPr>
              <a:t>Indicador-produto</a:t>
            </a:r>
            <a:r>
              <a:rPr lang="pt-BR" sz="2000" dirty="0">
                <a:latin typeface="Calibri" panose="020F0502020204030204" pitchFamily="34" charset="0"/>
                <a:ea typeface="Calibri" panose="020F0502020204030204" pitchFamily="34" charset="0"/>
                <a:cs typeface="Times New Roman" panose="02020603050405020304" pitchFamily="18" charset="0"/>
              </a:rPr>
              <a:t>: referem-se as entregas das políticas e dos programas na forma de benefícios, bens ou serviços aos públicos-alvo dos programas e à população;</a:t>
            </a:r>
          </a:p>
          <a:p>
            <a:pPr marL="342900" lvl="0" indent="-342900" algn="just">
              <a:lnSpc>
                <a:spcPct val="107000"/>
              </a:lnSpc>
              <a:spcAft>
                <a:spcPts val="0"/>
              </a:spcAft>
              <a:buFont typeface="Symbol" panose="05050102010706020507" pitchFamily="18" charset="2"/>
              <a:buChar char=""/>
            </a:pPr>
            <a:r>
              <a:rPr lang="pt-BR" sz="2000" b="1" dirty="0">
                <a:latin typeface="Calibri" panose="020F0502020204030204" pitchFamily="34" charset="0"/>
                <a:ea typeface="Calibri" panose="020F0502020204030204" pitchFamily="34" charset="0"/>
                <a:cs typeface="Times New Roman" panose="02020603050405020304" pitchFamily="18" charset="0"/>
              </a:rPr>
              <a:t>Indicador-resultado</a:t>
            </a:r>
            <a:r>
              <a:rPr lang="pt-BR" sz="2000" dirty="0">
                <a:latin typeface="Calibri" panose="020F0502020204030204" pitchFamily="34" charset="0"/>
                <a:ea typeface="Calibri" panose="020F0502020204030204" pitchFamily="34" charset="0"/>
                <a:cs typeface="Times New Roman" panose="02020603050405020304" pitchFamily="18" charset="0"/>
              </a:rPr>
              <a:t>: vinculados a objetivos finais dos programas públicos;</a:t>
            </a:r>
          </a:p>
          <a:p>
            <a:pPr marL="342900" lvl="0" indent="-342900" algn="just">
              <a:lnSpc>
                <a:spcPct val="107000"/>
              </a:lnSpc>
              <a:spcAft>
                <a:spcPts val="0"/>
              </a:spcAft>
              <a:buFont typeface="Symbol" panose="05050102010706020507" pitchFamily="18" charset="2"/>
              <a:buChar char=""/>
            </a:pPr>
            <a:r>
              <a:rPr lang="pt-BR" sz="2000" b="1" dirty="0">
                <a:latin typeface="Calibri" panose="020F0502020204030204" pitchFamily="34" charset="0"/>
                <a:ea typeface="Calibri" panose="020F0502020204030204" pitchFamily="34" charset="0"/>
                <a:cs typeface="Times New Roman" panose="02020603050405020304" pitchFamily="18" charset="0"/>
              </a:rPr>
              <a:t>Indicador-impacto:</a:t>
            </a:r>
            <a:r>
              <a:rPr lang="pt-BR" sz="2000" dirty="0">
                <a:latin typeface="Calibri" panose="020F0502020204030204" pitchFamily="34" charset="0"/>
                <a:ea typeface="Calibri" panose="020F0502020204030204" pitchFamily="34" charset="0"/>
                <a:cs typeface="Times New Roman" panose="02020603050405020304" pitchFamily="18" charset="0"/>
              </a:rPr>
              <a:t> consequências e desdobramentos mais gerais, antecipados ou não, positivos ou não, que decorrem da implantação dos programas. (p.31  32);</a:t>
            </a:r>
          </a:p>
          <a:p>
            <a:pPr marL="342900" lvl="0" indent="-342900" algn="just">
              <a:lnSpc>
                <a:spcPct val="107000"/>
              </a:lnSpc>
              <a:spcAft>
                <a:spcPts val="0"/>
              </a:spcAft>
              <a:buFont typeface="Symbol" panose="05050102010706020507" pitchFamily="18" charset="2"/>
              <a:buChar char=""/>
            </a:pPr>
            <a:r>
              <a:rPr lang="pt-BR" sz="2000" b="1" dirty="0">
                <a:latin typeface="Calibri" panose="020F0502020204030204" pitchFamily="34" charset="0"/>
                <a:ea typeface="Calibri" panose="020F0502020204030204" pitchFamily="34" charset="0"/>
                <a:cs typeface="Times New Roman" panose="02020603050405020304" pitchFamily="18" charset="0"/>
              </a:rPr>
              <a:t>Indicadores de estoque: </a:t>
            </a:r>
            <a:r>
              <a:rPr lang="pt-BR" sz="2000" dirty="0">
                <a:latin typeface="Calibri" panose="020F0502020204030204" pitchFamily="34" charset="0"/>
                <a:ea typeface="Calibri" panose="020F0502020204030204" pitchFamily="34" charset="0"/>
                <a:cs typeface="Times New Roman" panose="02020603050405020304" pitchFamily="18" charset="0"/>
              </a:rPr>
              <a:t>refere-se a medida que expressa</a:t>
            </a:r>
            <a:r>
              <a:rPr lang="pt-BR" sz="2000" b="1" dirty="0">
                <a:latin typeface="Calibri" panose="020F0502020204030204" pitchFamily="34" charset="0"/>
                <a:ea typeface="Calibri" panose="020F0502020204030204" pitchFamily="34" charset="0"/>
                <a:cs typeface="Times New Roman" panose="02020603050405020304" pitchFamily="18" charset="0"/>
              </a:rPr>
              <a:t> </a:t>
            </a:r>
            <a:r>
              <a:rPr lang="pt-BR" sz="2000" dirty="0">
                <a:latin typeface="Calibri" panose="020F0502020204030204" pitchFamily="34" charset="0"/>
                <a:ea typeface="Calibri" panose="020F0502020204030204" pitchFamily="34" charset="0"/>
                <a:cs typeface="Times New Roman" panose="02020603050405020304" pitchFamily="18" charset="0"/>
              </a:rPr>
              <a:t>processos cumulativos de uma determinada dimensão social em um momento especifico;</a:t>
            </a:r>
            <a:r>
              <a:rPr lang="pt-BR" sz="2000" b="1" dirty="0">
                <a:latin typeface="Calibri" panose="020F0502020204030204" pitchFamily="34" charset="0"/>
                <a:ea typeface="Calibri" panose="020F0502020204030204" pitchFamily="34" charset="0"/>
                <a:cs typeface="Times New Roman" panose="02020603050405020304" pitchFamily="18" charset="0"/>
              </a:rPr>
              <a:t> </a:t>
            </a:r>
            <a:endParaRPr lang="pt-B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pt-BR" sz="2000" b="1" dirty="0">
                <a:latin typeface="Calibri" panose="020F0502020204030204" pitchFamily="34" charset="0"/>
                <a:ea typeface="Calibri" panose="020F0502020204030204" pitchFamily="34" charset="0"/>
                <a:cs typeface="Times New Roman" panose="02020603050405020304" pitchFamily="18" charset="0"/>
              </a:rPr>
              <a:t>Indicadores de fluxo: </a:t>
            </a:r>
            <a:r>
              <a:rPr lang="pt-BR" sz="2000" dirty="0">
                <a:latin typeface="Calibri" panose="020F0502020204030204" pitchFamily="34" charset="0"/>
                <a:ea typeface="Calibri" panose="020F0502020204030204" pitchFamily="34" charset="0"/>
                <a:cs typeface="Times New Roman" panose="02020603050405020304" pitchFamily="18" charset="0"/>
              </a:rPr>
              <a:t>Procura abarcar mudanças entre dois momentos distintos; </a:t>
            </a:r>
            <a:r>
              <a:rPr lang="pt-BR" sz="2000" dirty="0">
                <a:solidFill>
                  <a:srgbClr val="C00000"/>
                </a:solidFill>
                <a:latin typeface="Calibri" panose="020F0502020204030204" pitchFamily="34" charset="0"/>
                <a:ea typeface="Calibri" panose="020F0502020204030204" pitchFamily="34" charset="0"/>
                <a:cs typeface="Times New Roman" panose="02020603050405020304" pitchFamily="18" charset="0"/>
              </a:rPr>
              <a:t>pág32</a:t>
            </a:r>
            <a:endParaRPr lang="pt-BR"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0287007"/>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038261D-0C7E-48E6-8B6B-D2506C24CDF0}"/>
              </a:ext>
            </a:extLst>
          </p:cNvPr>
          <p:cNvSpPr>
            <a:spLocks noGrp="1"/>
          </p:cNvSpPr>
          <p:nvPr>
            <p:ph type="title"/>
          </p:nvPr>
        </p:nvSpPr>
        <p:spPr>
          <a:xfrm>
            <a:off x="804213" y="1457569"/>
            <a:ext cx="10515240" cy="914400"/>
          </a:xfrm>
        </p:spPr>
        <p:txBody>
          <a:bodyPr/>
          <a:lstStyle/>
          <a:p>
            <a:pPr algn="ctr"/>
            <a:r>
              <a:rPr lang="pt-BR" b="1" dirty="0">
                <a:solidFill>
                  <a:schemeClr val="accent5"/>
                </a:solidFill>
              </a:rPr>
              <a:t>Mensagem Capítulo 1:</a:t>
            </a:r>
          </a:p>
        </p:txBody>
      </p:sp>
      <p:sp>
        <p:nvSpPr>
          <p:cNvPr id="3" name="Subtítulo 2">
            <a:extLst>
              <a:ext uri="{FF2B5EF4-FFF2-40B4-BE49-F238E27FC236}">
                <a16:creationId xmlns:a16="http://schemas.microsoft.com/office/drawing/2014/main" xmlns="" id="{D3389294-1A84-42BB-A111-56B00CDD3CC1}"/>
              </a:ext>
            </a:extLst>
          </p:cNvPr>
          <p:cNvSpPr>
            <a:spLocks noGrp="1"/>
          </p:cNvSpPr>
          <p:nvPr>
            <p:ph type="subTitle"/>
          </p:nvPr>
        </p:nvSpPr>
        <p:spPr>
          <a:xfrm>
            <a:off x="956833" y="2371969"/>
            <a:ext cx="10515240" cy="2343963"/>
          </a:xfrm>
        </p:spPr>
        <p:txBody>
          <a:bodyPr/>
          <a:lstStyle/>
          <a:p>
            <a:pPr marL="0" indent="0" algn="ctr">
              <a:buNone/>
            </a:pPr>
            <a:r>
              <a:rPr lang="pt-BR" sz="4000" dirty="0"/>
              <a:t>Dados torturados confessam;</a:t>
            </a:r>
          </a:p>
          <a:p>
            <a:pPr marL="0" indent="0" algn="ctr">
              <a:buNone/>
            </a:pPr>
            <a:r>
              <a:rPr lang="pt-BR" sz="4000" dirty="0"/>
              <a:t>Indicadores robustos resistem;</a:t>
            </a:r>
          </a:p>
          <a:p>
            <a:pPr marL="0" indent="0" algn="ctr">
              <a:buNone/>
            </a:pPr>
            <a:r>
              <a:rPr lang="pt-BR" sz="4000" dirty="0"/>
              <a:t>Conhecimento embasado transforma.</a:t>
            </a:r>
          </a:p>
        </p:txBody>
      </p:sp>
    </p:spTree>
    <p:extLst>
      <p:ext uri="{BB962C8B-B14F-4D97-AF65-F5344CB8AC3E}">
        <p14:creationId xmlns:p14="http://schemas.microsoft.com/office/powerpoint/2010/main" val="100153637"/>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extLst>
              <a:ext uri="{FF2B5EF4-FFF2-40B4-BE49-F238E27FC236}">
                <a16:creationId xmlns:a16="http://schemas.microsoft.com/office/drawing/2014/main" xmlns="" id="{5FBC99FD-8D6A-48B4-82C0-43DB6A84DB51}"/>
              </a:ext>
            </a:extLst>
          </p:cNvPr>
          <p:cNvSpPr/>
          <p:nvPr/>
        </p:nvSpPr>
        <p:spPr>
          <a:xfrm>
            <a:off x="114778" y="216188"/>
            <a:ext cx="5482591" cy="830997"/>
          </a:xfrm>
          <a:prstGeom prst="rect">
            <a:avLst/>
          </a:prstGeom>
        </p:spPr>
        <p:txBody>
          <a:bodyPr wrap="none">
            <a:spAutoFit/>
          </a:bodyPr>
          <a:lstStyle/>
          <a:p>
            <a:r>
              <a:rPr lang="pt-BR" sz="2400" dirty="0">
                <a:solidFill>
                  <a:schemeClr val="bg1"/>
                </a:solidFill>
                <a:latin typeface="Times New Roman" panose="02020603050405020304" pitchFamily="18" charset="0"/>
                <a:cs typeface="Times New Roman" panose="02020603050405020304" pitchFamily="18" charset="0"/>
              </a:rPr>
              <a:t>2) Fontes de dados, Pesquisas e Relatórios </a:t>
            </a:r>
          </a:p>
          <a:p>
            <a:r>
              <a:rPr lang="pt-BR" sz="2400" dirty="0">
                <a:solidFill>
                  <a:schemeClr val="bg1"/>
                </a:solidFill>
                <a:latin typeface="Times New Roman" panose="02020603050405020304" pitchFamily="18" charset="0"/>
                <a:cs typeface="Times New Roman" panose="02020603050405020304" pitchFamily="18" charset="0"/>
              </a:rPr>
              <a:t>Sociais;</a:t>
            </a:r>
          </a:p>
        </p:txBody>
      </p:sp>
      <p:sp>
        <p:nvSpPr>
          <p:cNvPr id="5" name="CaixaDeTexto 4">
            <a:extLst>
              <a:ext uri="{FF2B5EF4-FFF2-40B4-BE49-F238E27FC236}">
                <a16:creationId xmlns:a16="http://schemas.microsoft.com/office/drawing/2014/main" xmlns="" id="{2D7EC118-F050-413B-BF42-795C633C2C26}"/>
              </a:ext>
            </a:extLst>
          </p:cNvPr>
          <p:cNvSpPr txBox="1"/>
          <p:nvPr/>
        </p:nvSpPr>
        <p:spPr>
          <a:xfrm>
            <a:off x="359943" y="1445686"/>
            <a:ext cx="4261103" cy="584775"/>
          </a:xfrm>
          <a:prstGeom prst="rect">
            <a:avLst/>
          </a:prstGeom>
          <a:noFill/>
        </p:spPr>
        <p:txBody>
          <a:bodyPr wrap="none" rtlCol="0">
            <a:spAutoFit/>
          </a:bodyPr>
          <a:lstStyle/>
          <a:p>
            <a:r>
              <a:rPr lang="pt-BR" sz="3200" dirty="0"/>
              <a:t>Censos demográficos:</a:t>
            </a:r>
          </a:p>
        </p:txBody>
      </p:sp>
      <p:sp>
        <p:nvSpPr>
          <p:cNvPr id="6" name="CaixaDeTexto 5">
            <a:extLst>
              <a:ext uri="{FF2B5EF4-FFF2-40B4-BE49-F238E27FC236}">
                <a16:creationId xmlns:a16="http://schemas.microsoft.com/office/drawing/2014/main" xmlns="" id="{6CF31A76-8708-4FE8-BB72-0ECD3DE09638}"/>
              </a:ext>
            </a:extLst>
          </p:cNvPr>
          <p:cNvSpPr txBox="1"/>
          <p:nvPr/>
        </p:nvSpPr>
        <p:spPr>
          <a:xfrm>
            <a:off x="359943" y="2428962"/>
            <a:ext cx="10934590" cy="707886"/>
          </a:xfrm>
          <a:prstGeom prst="rect">
            <a:avLst/>
          </a:prstGeom>
          <a:noFill/>
        </p:spPr>
        <p:txBody>
          <a:bodyPr wrap="square" rtlCol="0">
            <a:spAutoFit/>
          </a:bodyPr>
          <a:lstStyle/>
          <a:p>
            <a:r>
              <a:rPr lang="pt-BR" sz="2000" dirty="0"/>
              <a:t>Censos demográficos:    </a:t>
            </a:r>
            <a:r>
              <a:rPr lang="pt-BR" sz="2000" b="1" dirty="0"/>
              <a:t>1872</a:t>
            </a:r>
            <a:r>
              <a:rPr lang="pt-BR" sz="2000" dirty="0"/>
              <a:t> – 14 quesitos (</a:t>
            </a:r>
            <a:r>
              <a:rPr lang="pt-BR" sz="1600" dirty="0"/>
              <a:t>características demográficas, religião, profissão, condição civil</a:t>
            </a:r>
          </a:p>
          <a:p>
            <a:r>
              <a:rPr lang="pt-BR" sz="1600" dirty="0"/>
              <a:t>(livre ou escravo) </a:t>
            </a:r>
            <a:r>
              <a:rPr lang="pt-BR" sz="2000" b="1" dirty="0"/>
              <a:t>2010</a:t>
            </a:r>
            <a:r>
              <a:rPr lang="pt-BR" sz="2000" dirty="0"/>
              <a:t> – mais de noventa quesitos</a:t>
            </a:r>
          </a:p>
        </p:txBody>
      </p:sp>
      <p:sp>
        <p:nvSpPr>
          <p:cNvPr id="7" name="Retângulo 6">
            <a:extLst>
              <a:ext uri="{FF2B5EF4-FFF2-40B4-BE49-F238E27FC236}">
                <a16:creationId xmlns:a16="http://schemas.microsoft.com/office/drawing/2014/main" xmlns="" id="{496B2CF0-1385-4C2C-9045-7796186E715B}"/>
              </a:ext>
            </a:extLst>
          </p:cNvPr>
          <p:cNvSpPr/>
          <p:nvPr/>
        </p:nvSpPr>
        <p:spPr>
          <a:xfrm>
            <a:off x="440376" y="3493365"/>
            <a:ext cx="10773724" cy="2397579"/>
          </a:xfrm>
          <a:prstGeom prst="rect">
            <a:avLst/>
          </a:prstGeom>
        </p:spPr>
        <p:txBody>
          <a:bodyPr wrap="square">
            <a:spAutoFit/>
          </a:bodyPr>
          <a:lstStyle/>
          <a:p>
            <a:pPr lvl="0" algn="just">
              <a:lnSpc>
                <a:spcPct val="107000"/>
              </a:lnSpc>
              <a:spcAft>
                <a:spcPts val="800"/>
              </a:spcAft>
            </a:pPr>
            <a:r>
              <a:rPr lang="pt-BR" sz="2000" b="1" dirty="0">
                <a:latin typeface="Calibri" panose="020F0502020204030204" pitchFamily="34" charset="0"/>
                <a:ea typeface="Calibri" panose="020F0502020204030204" pitchFamily="34" charset="0"/>
                <a:cs typeface="Times New Roman" panose="02020603050405020304" pitchFamily="18" charset="0"/>
              </a:rPr>
              <a:t>PNAD / PNAD Contínua (1967):</a:t>
            </a:r>
            <a:r>
              <a:rPr lang="pt-BR" sz="2000" dirty="0">
                <a:latin typeface="Calibri" panose="020F0502020204030204" pitchFamily="34" charset="0"/>
                <a:ea typeface="Calibri" panose="020F0502020204030204" pitchFamily="34" charset="0"/>
                <a:cs typeface="Times New Roman" panose="02020603050405020304" pitchFamily="18" charset="0"/>
              </a:rPr>
              <a:t> não permite estimativas em escalas municipal; temas: trabalho infantil; acesso a programas sociais, vitimização, segurança alimentar e, mais recentemente, acesso às tecnologias da informação e comunicação, inclusão produtiva e cuidados da primeira infância. (p.53 e 54); </a:t>
            </a:r>
            <a:r>
              <a:rPr lang="pt-BR" sz="2000" b="1" dirty="0">
                <a:latin typeface="Calibri" panose="020F0502020204030204" pitchFamily="34" charset="0"/>
                <a:ea typeface="Calibri" panose="020F0502020204030204" pitchFamily="34" charset="0"/>
                <a:cs typeface="Times New Roman" panose="02020603050405020304" pitchFamily="18" charset="0"/>
              </a:rPr>
              <a:t>PNAD_C: </a:t>
            </a:r>
            <a:r>
              <a:rPr lang="pt-BR" sz="2000" dirty="0">
                <a:latin typeface="Calibri" panose="020F0502020204030204" pitchFamily="34" charset="0"/>
                <a:ea typeface="Calibri" panose="020F0502020204030204" pitchFamily="34" charset="0"/>
                <a:cs typeface="Times New Roman" panose="02020603050405020304" pitchFamily="18" charset="0"/>
              </a:rPr>
              <a:t>mercado de trabalho, rendimentos e diversos aspectos socioeconômicos do país; A PNAD-C é realizada com a população de 14 anos ou mais, diferentemente da PNAD tradicional. Isso não impede que estatísticas de trabalho de crianças e adolescentes sejam divulgadas com base em levantamento específico encartado na pesquisa. (p.57);</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66988864"/>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B7769D1E-1EDF-463A-8D72-3EAB5420445F}"/>
              </a:ext>
            </a:extLst>
          </p:cNvPr>
          <p:cNvSpPr/>
          <p:nvPr/>
        </p:nvSpPr>
        <p:spPr>
          <a:xfrm>
            <a:off x="671406" y="1782403"/>
            <a:ext cx="10605347" cy="882678"/>
          </a:xfrm>
          <a:prstGeom prst="rect">
            <a:avLst/>
          </a:prstGeom>
        </p:spPr>
        <p:txBody>
          <a:bodyPr wrap="square">
            <a:spAutoFit/>
          </a:bodyPr>
          <a:lstStyle/>
          <a:p>
            <a:pPr marL="342900" lvl="0" indent="-342900" algn="just">
              <a:lnSpc>
                <a:spcPct val="107000"/>
              </a:lnSpc>
              <a:spcAft>
                <a:spcPts val="800"/>
              </a:spcAft>
              <a:buFont typeface="Arial" panose="020B0604020202020204" pitchFamily="34" charset="0"/>
              <a:buChar char="•"/>
            </a:pPr>
            <a:r>
              <a:rPr lang="pt-BR" sz="2400" b="1" dirty="0">
                <a:latin typeface="Calibri" panose="020F0502020204030204" pitchFamily="34" charset="0"/>
                <a:ea typeface="Calibri" panose="020F0502020204030204" pitchFamily="34" charset="0"/>
                <a:cs typeface="Times New Roman" panose="02020603050405020304" pitchFamily="18" charset="0"/>
              </a:rPr>
              <a:t>Pesquisa de Orçamento Familiar –</a:t>
            </a:r>
            <a:r>
              <a:rPr lang="pt-BR" sz="2400" dirty="0">
                <a:latin typeface="Calibri" panose="020F0502020204030204" pitchFamily="34" charset="0"/>
                <a:ea typeface="Calibri" panose="020F0502020204030204" pitchFamily="34" charset="0"/>
                <a:cs typeface="Times New Roman" panose="02020603050405020304" pitchFamily="18" charset="0"/>
              </a:rPr>
              <a:t> POF: índices de preços de bens e serviços consumidos pela população (p.56);</a:t>
            </a: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tângulo 2">
            <a:extLst>
              <a:ext uri="{FF2B5EF4-FFF2-40B4-BE49-F238E27FC236}">
                <a16:creationId xmlns:a16="http://schemas.microsoft.com/office/drawing/2014/main" xmlns="" id="{AB9C5863-85CD-4F22-A3F2-D72F3590AC2A}"/>
              </a:ext>
            </a:extLst>
          </p:cNvPr>
          <p:cNvSpPr/>
          <p:nvPr/>
        </p:nvSpPr>
        <p:spPr>
          <a:xfrm>
            <a:off x="671406" y="3058995"/>
            <a:ext cx="10605347" cy="882678"/>
          </a:xfrm>
          <a:prstGeom prst="rect">
            <a:avLst/>
          </a:prstGeom>
        </p:spPr>
        <p:txBody>
          <a:bodyPr wrap="square">
            <a:spAutoFit/>
          </a:bodyPr>
          <a:lstStyle/>
          <a:p>
            <a:pPr marL="342900" lvl="0" indent="-342900" algn="just">
              <a:lnSpc>
                <a:spcPct val="107000"/>
              </a:lnSpc>
              <a:spcAft>
                <a:spcPts val="0"/>
              </a:spcAft>
              <a:buFont typeface="Symbol" panose="05050102010706020507" pitchFamily="18" charset="2"/>
              <a:buChar char=""/>
            </a:pPr>
            <a:r>
              <a:rPr lang="pt-BR" sz="2400" b="1" dirty="0">
                <a:latin typeface="Calibri" panose="020F0502020204030204" pitchFamily="34" charset="0"/>
                <a:ea typeface="Calibri" panose="020F0502020204030204" pitchFamily="34" charset="0"/>
                <a:cs typeface="Times New Roman" panose="02020603050405020304" pitchFamily="18" charset="0"/>
              </a:rPr>
              <a:t>Pesquisa de emprego e Desemprego/PED – DIEESE:</a:t>
            </a:r>
            <a:r>
              <a:rPr lang="pt-BR" sz="2400" dirty="0">
                <a:latin typeface="Calibri" panose="020F0502020204030204" pitchFamily="34" charset="0"/>
                <a:ea typeface="Calibri" panose="020F0502020204030204" pitchFamily="34" charset="0"/>
                <a:cs typeface="Times New Roman" panose="02020603050405020304" pitchFamily="18" charset="0"/>
              </a:rPr>
              <a:t> investigação de desemprego e divulgada em boletins mensais;</a:t>
            </a:r>
          </a:p>
        </p:txBody>
      </p:sp>
      <p:sp>
        <p:nvSpPr>
          <p:cNvPr id="4" name="Retângulo 3">
            <a:extLst>
              <a:ext uri="{FF2B5EF4-FFF2-40B4-BE49-F238E27FC236}">
                <a16:creationId xmlns:a16="http://schemas.microsoft.com/office/drawing/2014/main" xmlns="" id="{849A42F0-8B6F-49C8-9C30-40CEC9DEA084}"/>
              </a:ext>
            </a:extLst>
          </p:cNvPr>
          <p:cNvSpPr/>
          <p:nvPr/>
        </p:nvSpPr>
        <p:spPr>
          <a:xfrm>
            <a:off x="822960" y="4598056"/>
            <a:ext cx="10302240" cy="993926"/>
          </a:xfrm>
          <a:prstGeom prst="rect">
            <a:avLst/>
          </a:prstGeom>
        </p:spPr>
        <p:txBody>
          <a:bodyPr wrap="square">
            <a:spAutoFit/>
          </a:bodyPr>
          <a:lstStyle/>
          <a:p>
            <a:pPr lvl="0">
              <a:lnSpc>
                <a:spcPct val="107000"/>
              </a:lnSpc>
              <a:spcAft>
                <a:spcPts val="0"/>
              </a:spcAft>
            </a:pPr>
            <a:r>
              <a:rPr lang="pt-BR" sz="2800" b="1" dirty="0">
                <a:solidFill>
                  <a:schemeClr val="accent5"/>
                </a:solidFill>
                <a:latin typeface="Calibri" panose="020F0502020204030204" pitchFamily="34" charset="0"/>
                <a:ea typeface="Calibri" panose="020F0502020204030204" pitchFamily="34" charset="0"/>
                <a:cs typeface="Times New Roman" panose="02020603050405020304" pitchFamily="18" charset="0"/>
              </a:rPr>
              <a:t>Levantamento institucionais na área social: </a:t>
            </a:r>
            <a:r>
              <a:rPr lang="pt-BR" sz="2800" b="1" dirty="0">
                <a:latin typeface="Calibri" panose="020F0502020204030204" pitchFamily="34" charset="0"/>
                <a:ea typeface="Calibri" panose="020F0502020204030204" pitchFamily="34" charset="0"/>
                <a:cs typeface="Times New Roman" panose="02020603050405020304" pitchFamily="18" charset="0"/>
              </a:rPr>
              <a:t>MUNIC e ESTADIC;</a:t>
            </a:r>
          </a:p>
          <a:p>
            <a:pPr lvl="0">
              <a:lnSpc>
                <a:spcPct val="107000"/>
              </a:lnSpc>
              <a:spcAft>
                <a:spcPts val="0"/>
              </a:spcAft>
            </a:pPr>
            <a:endParaRPr lang="pt-BR" sz="28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1805726"/>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B357382E-9FA8-4E6D-919B-44A8C3A96F57}"/>
              </a:ext>
            </a:extLst>
          </p:cNvPr>
          <p:cNvSpPr/>
          <p:nvPr/>
        </p:nvSpPr>
        <p:spPr>
          <a:xfrm>
            <a:off x="655320" y="1260419"/>
            <a:ext cx="10469880" cy="1297599"/>
          </a:xfrm>
          <a:prstGeom prst="rect">
            <a:avLst/>
          </a:prstGeom>
        </p:spPr>
        <p:txBody>
          <a:bodyPr wrap="square">
            <a:spAutoFit/>
          </a:bodyPr>
          <a:lstStyle/>
          <a:p>
            <a:pPr lvl="0">
              <a:lnSpc>
                <a:spcPct val="107000"/>
              </a:lnSpc>
              <a:spcAft>
                <a:spcPts val="0"/>
              </a:spcAft>
            </a:pPr>
            <a:r>
              <a:rPr lang="pt-BR" sz="2000" b="1" dirty="0">
                <a:latin typeface="Calibri" panose="020F0502020204030204" pitchFamily="34" charset="0"/>
                <a:ea typeface="Calibri" panose="020F0502020204030204" pitchFamily="34" charset="0"/>
                <a:cs typeface="Times New Roman" panose="02020603050405020304" pitchFamily="18" charset="0"/>
              </a:rPr>
              <a:t>Ministério do trabalho: </a:t>
            </a:r>
          </a:p>
          <a:p>
            <a:pPr marL="457200" lvl="0" indent="-457200">
              <a:lnSpc>
                <a:spcPct val="107000"/>
              </a:lnSpc>
              <a:spcAft>
                <a:spcPts val="0"/>
              </a:spcAft>
              <a:buFont typeface="Arial" panose="020B0604020202020204" pitchFamily="34" charset="0"/>
              <a:buChar char="•"/>
            </a:pPr>
            <a:r>
              <a:rPr lang="pt-BR" dirty="0">
                <a:latin typeface="Calibri" panose="020F0502020204030204" pitchFamily="34" charset="0"/>
                <a:ea typeface="Calibri" panose="020F0502020204030204" pitchFamily="34" charset="0"/>
                <a:cs typeface="Times New Roman" panose="02020603050405020304" pitchFamily="18" charset="0"/>
              </a:rPr>
              <a:t>Relação anual de informações sociais(RAIS);</a:t>
            </a:r>
          </a:p>
          <a:p>
            <a:pPr marL="457200" lvl="0" indent="-457200">
              <a:lnSpc>
                <a:spcPct val="107000"/>
              </a:lnSpc>
              <a:spcAft>
                <a:spcPts val="0"/>
              </a:spcAft>
              <a:buFont typeface="Arial" panose="020B0604020202020204" pitchFamily="34" charset="0"/>
              <a:buChar char="•"/>
            </a:pPr>
            <a:r>
              <a:rPr lang="pt-BR" dirty="0">
                <a:latin typeface="Calibri" panose="020F0502020204030204" pitchFamily="34" charset="0"/>
                <a:ea typeface="Calibri" panose="020F0502020204030204" pitchFamily="34" charset="0"/>
                <a:cs typeface="Times New Roman" panose="02020603050405020304" pitchFamily="18" charset="0"/>
              </a:rPr>
              <a:t>Cadastro Geral de Empregados e Desempregados (CAGED);</a:t>
            </a:r>
          </a:p>
          <a:p>
            <a:pPr marL="457200" lvl="0" indent="-457200">
              <a:lnSpc>
                <a:spcPct val="107000"/>
              </a:lnSpc>
              <a:spcAft>
                <a:spcPts val="0"/>
              </a:spcAft>
              <a:buFont typeface="Arial" panose="020B0604020202020204" pitchFamily="34" charset="0"/>
              <a:buChar char="•"/>
            </a:pPr>
            <a:r>
              <a:rPr lang="pt-BR" dirty="0">
                <a:latin typeface="Calibri" panose="020F0502020204030204" pitchFamily="34" charset="0"/>
                <a:ea typeface="Calibri" panose="020F0502020204030204" pitchFamily="34" charset="0"/>
                <a:cs typeface="Times New Roman" panose="02020603050405020304" pitchFamily="18" charset="0"/>
              </a:rPr>
              <a:t>Cadastro Nacional de Informações sociais (CNIS)</a:t>
            </a:r>
          </a:p>
        </p:txBody>
      </p:sp>
      <p:sp>
        <p:nvSpPr>
          <p:cNvPr id="3" name="Retângulo 2">
            <a:extLst>
              <a:ext uri="{FF2B5EF4-FFF2-40B4-BE49-F238E27FC236}">
                <a16:creationId xmlns:a16="http://schemas.microsoft.com/office/drawing/2014/main" xmlns="" id="{9D915072-3508-4D1E-8E1F-9C0034FF2FF2}"/>
              </a:ext>
            </a:extLst>
          </p:cNvPr>
          <p:cNvSpPr/>
          <p:nvPr/>
        </p:nvSpPr>
        <p:spPr>
          <a:xfrm>
            <a:off x="655320" y="2558018"/>
            <a:ext cx="10469880" cy="1289264"/>
          </a:xfrm>
          <a:prstGeom prst="rect">
            <a:avLst/>
          </a:prstGeom>
        </p:spPr>
        <p:txBody>
          <a:bodyPr wrap="square">
            <a:spAutoFit/>
          </a:bodyPr>
          <a:lstStyle/>
          <a:p>
            <a:pPr lvl="0">
              <a:lnSpc>
                <a:spcPct val="107000"/>
              </a:lnSpc>
              <a:spcAft>
                <a:spcPts val="0"/>
              </a:spcAft>
            </a:pPr>
            <a:r>
              <a:rPr lang="pt-BR" sz="2000" b="1" dirty="0">
                <a:latin typeface="Calibri" panose="020F0502020204030204" pitchFamily="34" charset="0"/>
                <a:ea typeface="Calibri" panose="020F0502020204030204" pitchFamily="34" charset="0"/>
                <a:cs typeface="Times New Roman" panose="02020603050405020304" pitchFamily="18" charset="0"/>
              </a:rPr>
              <a:t>Educação: </a:t>
            </a:r>
          </a:p>
          <a:p>
            <a:pPr>
              <a:lnSpc>
                <a:spcPct val="107000"/>
              </a:lnSpc>
              <a:spcAft>
                <a:spcPts val="0"/>
              </a:spcAft>
            </a:pPr>
            <a:r>
              <a:rPr lang="pt-BR" dirty="0"/>
              <a:t>INEP (Instituto Nacional de estudos e Pesquisas Educacionais; </a:t>
            </a:r>
          </a:p>
          <a:p>
            <a:pPr>
              <a:lnSpc>
                <a:spcPct val="107000"/>
              </a:lnSpc>
              <a:spcAft>
                <a:spcPts val="0"/>
              </a:spcAft>
            </a:pPr>
            <a:r>
              <a:rPr lang="pt-BR" dirty="0"/>
              <a:t>Censo escolar, </a:t>
            </a:r>
          </a:p>
          <a:p>
            <a:pPr>
              <a:lnSpc>
                <a:spcPct val="107000"/>
              </a:lnSpc>
              <a:spcAft>
                <a:spcPts val="0"/>
              </a:spcAft>
            </a:pPr>
            <a:r>
              <a:rPr lang="pt-BR" dirty="0"/>
              <a:t>Enem e  ENADE (exame Nacional de desempenho de estudantes);</a:t>
            </a:r>
          </a:p>
        </p:txBody>
      </p:sp>
      <p:sp>
        <p:nvSpPr>
          <p:cNvPr id="4" name="Retângulo 3">
            <a:extLst>
              <a:ext uri="{FF2B5EF4-FFF2-40B4-BE49-F238E27FC236}">
                <a16:creationId xmlns:a16="http://schemas.microsoft.com/office/drawing/2014/main" xmlns="" id="{001D46A4-AE11-42ED-9EE3-E1CA164AD5A1}"/>
              </a:ext>
            </a:extLst>
          </p:cNvPr>
          <p:cNvSpPr/>
          <p:nvPr/>
        </p:nvSpPr>
        <p:spPr>
          <a:xfrm>
            <a:off x="655320" y="3855617"/>
            <a:ext cx="5559213" cy="2463238"/>
          </a:xfrm>
          <a:prstGeom prst="rect">
            <a:avLst/>
          </a:prstGeom>
        </p:spPr>
        <p:txBody>
          <a:bodyPr wrap="square">
            <a:spAutoFit/>
          </a:bodyPr>
          <a:lstStyle/>
          <a:p>
            <a:pPr lvl="0" algn="just">
              <a:lnSpc>
                <a:spcPct val="107000"/>
              </a:lnSpc>
              <a:spcAft>
                <a:spcPts val="800"/>
              </a:spcAft>
            </a:pPr>
            <a:r>
              <a:rPr lang="pt-BR" sz="2000" b="1" dirty="0">
                <a:latin typeface="Calibri" panose="020F0502020204030204" pitchFamily="34" charset="0"/>
                <a:cs typeface="Times New Roman" panose="02020603050405020304" pitchFamily="18" charset="0"/>
              </a:rPr>
              <a:t>Saúde:</a:t>
            </a:r>
          </a:p>
          <a:p>
            <a:pPr marL="342900" lvl="0" indent="-342900" algn="just">
              <a:spcAft>
                <a:spcPts val="0"/>
              </a:spcAft>
              <a:buFont typeface="Symbol" panose="05050102010706020507" pitchFamily="18" charset="2"/>
              <a:buChar char=""/>
            </a:pPr>
            <a:r>
              <a:rPr lang="pt-BR" sz="1800" dirty="0">
                <a:effectLst/>
                <a:latin typeface="Calibri" panose="020F0502020204030204" pitchFamily="34" charset="0"/>
                <a:ea typeface="Calibri" panose="020F0502020204030204" pitchFamily="34" charset="0"/>
                <a:cs typeface="Times New Roman" panose="02020603050405020304" pitchFamily="18" charset="0"/>
              </a:rPr>
              <a:t>Sistema de informações sobre mortalidade – SIM;</a:t>
            </a:r>
          </a:p>
          <a:p>
            <a:pPr marL="342900" lvl="0" indent="-342900" algn="just">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Times New Roman" panose="02020603050405020304" pitchFamily="18" charset="0"/>
              </a:rPr>
              <a:t>Sistema de informação Nascidos vivos (SINASC);</a:t>
            </a:r>
          </a:p>
          <a:p>
            <a:pPr marL="342900" lvl="0" indent="-342900" algn="just">
              <a:spcAft>
                <a:spcPts val="0"/>
              </a:spcAft>
              <a:buFont typeface="Symbol" panose="05050102010706020507" pitchFamily="18" charset="2"/>
              <a:buChar char=""/>
            </a:pPr>
            <a:r>
              <a:rPr lang="pt-BR" sz="1800" dirty="0">
                <a:effectLst/>
                <a:latin typeface="Calibri" panose="020F0502020204030204" pitchFamily="34" charset="0"/>
                <a:ea typeface="Calibri" panose="020F0502020204030204" pitchFamily="34" charset="0"/>
                <a:cs typeface="Times New Roman" panose="02020603050405020304" pitchFamily="18" charset="0"/>
              </a:rPr>
              <a:t>Sistema de informações ambulatoriais (SAI);</a:t>
            </a:r>
          </a:p>
          <a:p>
            <a:pPr marL="342900" lvl="0" indent="-342900" algn="just">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Times New Roman" panose="02020603050405020304" pitchFamily="18" charset="0"/>
              </a:rPr>
              <a:t>Sistema de informação hospitalar (SIH);</a:t>
            </a:r>
          </a:p>
          <a:p>
            <a:pPr marL="342900" lvl="0" indent="-342900" algn="just">
              <a:spcAft>
                <a:spcPts val="0"/>
              </a:spcAft>
              <a:buFont typeface="Symbol" panose="05050102010706020507" pitchFamily="18" charset="2"/>
              <a:buChar char=""/>
            </a:pPr>
            <a:r>
              <a:rPr lang="pt-BR" sz="1800" dirty="0">
                <a:effectLst/>
                <a:latin typeface="Calibri" panose="020F0502020204030204" pitchFamily="34" charset="0"/>
                <a:ea typeface="Calibri" panose="020F0502020204030204" pitchFamily="34" charset="0"/>
                <a:cs typeface="Times New Roman" panose="02020603050405020304" pitchFamily="18" charset="0"/>
              </a:rPr>
              <a:t>Sistema de informação de atenção básica (SIAB);</a:t>
            </a:r>
          </a:p>
          <a:p>
            <a:pPr marL="342900" lvl="0" indent="-342900" algn="just">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Times New Roman" panose="02020603050405020304" pitchFamily="18" charset="0"/>
              </a:rPr>
              <a:t>Sistema de informação hospitalar (SIH);</a:t>
            </a:r>
          </a:p>
          <a:p>
            <a:pPr marL="342900" lvl="0" indent="-342900" algn="just">
              <a:spcAft>
                <a:spcPts val="0"/>
              </a:spcAft>
              <a:buFont typeface="Symbol" panose="05050102010706020507" pitchFamily="18" charset="2"/>
              <a:buChar char=""/>
            </a:pPr>
            <a:r>
              <a:rPr lang="pt-BR" sz="1800" dirty="0">
                <a:effectLst/>
                <a:latin typeface="Calibri" panose="020F0502020204030204" pitchFamily="34" charset="0"/>
                <a:ea typeface="Calibri" panose="020F0502020204030204" pitchFamily="34" charset="0"/>
                <a:cs typeface="Times New Roman" panose="02020603050405020304" pitchFamily="18" charset="0"/>
              </a:rPr>
              <a:t>Sistema de Informação de Atenção Básica (SIAB</a:t>
            </a:r>
            <a:r>
              <a:rPr lang="pt-BR" sz="1800" dirty="0" smtClean="0">
                <a:effectLst/>
                <a:latin typeface="Calibri" panose="020F0502020204030204" pitchFamily="34" charset="0"/>
                <a:ea typeface="Calibri" panose="020F0502020204030204" pitchFamily="34" charset="0"/>
                <a:cs typeface="Times New Roman" panose="02020603050405020304" pitchFamily="18" charset="0"/>
              </a:rPr>
              <a:t>);</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1519267"/>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B1300A2-2D47-4057-8A99-7DCC41E3903A}"/>
              </a:ext>
            </a:extLst>
          </p:cNvPr>
          <p:cNvSpPr>
            <a:spLocks noGrp="1"/>
          </p:cNvSpPr>
          <p:nvPr>
            <p:ph type="ctrTitle"/>
          </p:nvPr>
        </p:nvSpPr>
        <p:spPr>
          <a:xfrm>
            <a:off x="914400" y="1444488"/>
            <a:ext cx="10363200" cy="1349858"/>
          </a:xfrm>
        </p:spPr>
        <p:txBody>
          <a:bodyPr/>
          <a:lstStyle/>
          <a:p>
            <a:r>
              <a:rPr lang="pt-BR" b="1" dirty="0">
                <a:solidFill>
                  <a:schemeClr val="accent4"/>
                </a:solidFill>
              </a:rPr>
              <a:t>INDICADORES SOCIAIS NO BRASIL</a:t>
            </a:r>
          </a:p>
        </p:txBody>
      </p:sp>
      <p:pic>
        <p:nvPicPr>
          <p:cNvPr id="5" name="Imagem 4">
            <a:extLst>
              <a:ext uri="{FF2B5EF4-FFF2-40B4-BE49-F238E27FC236}">
                <a16:creationId xmlns:a16="http://schemas.microsoft.com/office/drawing/2014/main" xmlns="" id="{C964CE55-039F-488C-AE17-1E87CF2E80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8469" y="3429000"/>
            <a:ext cx="1714500" cy="2505075"/>
          </a:xfrm>
          <a:prstGeom prst="rect">
            <a:avLst/>
          </a:prstGeom>
        </p:spPr>
      </p:pic>
      <p:sp>
        <p:nvSpPr>
          <p:cNvPr id="6" name="CaixaDeTexto 5">
            <a:extLst>
              <a:ext uri="{FF2B5EF4-FFF2-40B4-BE49-F238E27FC236}">
                <a16:creationId xmlns:a16="http://schemas.microsoft.com/office/drawing/2014/main" xmlns="" id="{8DAED4AC-A28A-46D4-8DAE-2FFFA40F2C84}"/>
              </a:ext>
            </a:extLst>
          </p:cNvPr>
          <p:cNvSpPr txBox="1"/>
          <p:nvPr/>
        </p:nvSpPr>
        <p:spPr>
          <a:xfrm>
            <a:off x="3246783" y="4767181"/>
            <a:ext cx="8013797" cy="646331"/>
          </a:xfrm>
          <a:prstGeom prst="rect">
            <a:avLst/>
          </a:prstGeom>
          <a:noFill/>
        </p:spPr>
        <p:txBody>
          <a:bodyPr wrap="none" rtlCol="0">
            <a:spAutoFit/>
          </a:bodyPr>
          <a:lstStyle/>
          <a:p>
            <a:r>
              <a:rPr lang="pt-BR" dirty="0" err="1">
                <a:latin typeface="Times New Roman" panose="02020603050405020304" pitchFamily="18" charset="0"/>
                <a:cs typeface="Times New Roman" panose="02020603050405020304" pitchFamily="18" charset="0"/>
              </a:rPr>
              <a:t>Januzzi</a:t>
            </a:r>
            <a:r>
              <a:rPr lang="pt-BR" dirty="0">
                <a:latin typeface="Times New Roman" panose="02020603050405020304" pitchFamily="18" charset="0"/>
                <a:cs typeface="Times New Roman" panose="02020603050405020304" pitchFamily="18" charset="0"/>
              </a:rPr>
              <a:t>. Paulo de Martino.</a:t>
            </a:r>
          </a:p>
          <a:p>
            <a:r>
              <a:rPr lang="pt-BR" dirty="0">
                <a:latin typeface="Times New Roman" panose="02020603050405020304" pitchFamily="18" charset="0"/>
                <a:cs typeface="Times New Roman" panose="02020603050405020304" pitchFamily="18" charset="0"/>
              </a:rPr>
              <a:t>Indicadores socais no Brasil / Paulo de Martino. Campinas, SP: Editora Alínea, 2017</a:t>
            </a:r>
          </a:p>
        </p:txBody>
      </p:sp>
    </p:spTree>
    <p:extLst>
      <p:ext uri="{BB962C8B-B14F-4D97-AF65-F5344CB8AC3E}">
        <p14:creationId xmlns:p14="http://schemas.microsoft.com/office/powerpoint/2010/main" val="494606654"/>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C70C3871-81DA-480E-940C-3CEF2244376A}"/>
              </a:ext>
            </a:extLst>
          </p:cNvPr>
          <p:cNvSpPr/>
          <p:nvPr/>
        </p:nvSpPr>
        <p:spPr>
          <a:xfrm>
            <a:off x="441960" y="1280057"/>
            <a:ext cx="11308080" cy="3294235"/>
          </a:xfrm>
          <a:prstGeom prst="rect">
            <a:avLst/>
          </a:prstGeom>
        </p:spPr>
        <p:txBody>
          <a:bodyPr wrap="square">
            <a:spAutoFit/>
          </a:bodyPr>
          <a:lstStyle/>
          <a:p>
            <a:pPr lvl="0" algn="just">
              <a:lnSpc>
                <a:spcPct val="107000"/>
              </a:lnSpc>
              <a:spcAft>
                <a:spcPts val="800"/>
              </a:spcAft>
            </a:pPr>
            <a:r>
              <a:rPr lang="pt-BR" sz="2000" b="1" dirty="0">
                <a:latin typeface="Calibri" panose="020F0502020204030204" pitchFamily="34" charset="0"/>
                <a:cs typeface="Times New Roman" panose="02020603050405020304" pitchFamily="18" charset="0"/>
              </a:rPr>
              <a:t>Desenvolvimento Social:</a:t>
            </a:r>
          </a:p>
          <a:p>
            <a:pPr marL="342900" lvl="0" indent="-342900" algn="just">
              <a:spcAft>
                <a:spcPts val="0"/>
              </a:spcAft>
              <a:buFont typeface="Symbol" panose="05050102010706020507" pitchFamily="18" charset="2"/>
              <a:buChar char=""/>
            </a:pPr>
            <a:r>
              <a:rPr lang="pt-BR" sz="1800" dirty="0">
                <a:effectLst/>
                <a:latin typeface="Calibri" panose="020F0502020204030204" pitchFamily="34" charset="0"/>
                <a:ea typeface="Calibri" panose="020F0502020204030204" pitchFamily="34" charset="0"/>
                <a:cs typeface="Times New Roman" panose="02020603050405020304" pitchFamily="18" charset="0"/>
              </a:rPr>
              <a:t>Matriz de informações sociais;</a:t>
            </a:r>
          </a:p>
          <a:p>
            <a:pPr marL="342900" lvl="0" indent="-342900" algn="just">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Times New Roman" panose="02020603050405020304" pitchFamily="18" charset="0"/>
              </a:rPr>
              <a:t>Data social;</a:t>
            </a:r>
          </a:p>
          <a:p>
            <a:pPr marL="342900" lvl="0" indent="-342900" algn="just">
              <a:spcAft>
                <a:spcPts val="0"/>
              </a:spcAft>
              <a:buFont typeface="Symbol" panose="05050102010706020507" pitchFamily="18" charset="2"/>
              <a:buChar char=""/>
            </a:pPr>
            <a:r>
              <a:rPr lang="pt-BR" sz="1800" dirty="0">
                <a:effectLst/>
                <a:latin typeface="Calibri" panose="020F0502020204030204" pitchFamily="34" charset="0"/>
                <a:ea typeface="Calibri" panose="020F0502020204030204" pitchFamily="34" charset="0"/>
                <a:cs typeface="Times New Roman" panose="02020603050405020304" pitchFamily="18" charset="0"/>
              </a:rPr>
              <a:t>Painel de Conjuntura social;</a:t>
            </a:r>
          </a:p>
          <a:p>
            <a:pPr marL="342900" lvl="0" indent="-342900" algn="just">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Times New Roman" panose="02020603050405020304" pitchFamily="18" charset="0"/>
              </a:rPr>
              <a:t>Ferramenta de identificação de domicílios vulneráveis;</a:t>
            </a:r>
          </a:p>
          <a:p>
            <a:pPr marL="342900" lvl="0" indent="-342900" algn="just">
              <a:spcAft>
                <a:spcPts val="0"/>
              </a:spcAft>
              <a:buFont typeface="Symbol" panose="05050102010706020507" pitchFamily="18" charset="2"/>
              <a:buChar char=""/>
            </a:pPr>
            <a:r>
              <a:rPr lang="pt-BR" sz="1800" dirty="0">
                <a:effectLst/>
                <a:latin typeface="Calibri" panose="020F0502020204030204" pitchFamily="34" charset="0"/>
                <a:ea typeface="Calibri" panose="020F0502020204030204" pitchFamily="34" charset="0"/>
                <a:cs typeface="Times New Roman" panose="02020603050405020304" pitchFamily="18" charset="0"/>
              </a:rPr>
              <a:t>Relatório de Informações sociais (Municípios e estados);</a:t>
            </a:r>
          </a:p>
          <a:p>
            <a:pPr marL="342900" lvl="0" indent="-342900" algn="just">
              <a:spcAft>
                <a:spcPts val="0"/>
              </a:spcAft>
              <a:buFont typeface="Symbol" panose="05050102010706020507" pitchFamily="18" charset="2"/>
              <a:buChar char=""/>
            </a:pPr>
            <a:r>
              <a:rPr lang="pt-BR" dirty="0" err="1">
                <a:latin typeface="Calibri" panose="020F0502020204030204" pitchFamily="34" charset="0"/>
                <a:ea typeface="Calibri" panose="020F0502020204030204" pitchFamily="34" charset="0"/>
                <a:cs typeface="Times New Roman" panose="02020603050405020304" pitchFamily="18" charset="0"/>
              </a:rPr>
              <a:t>Cadúnico</a:t>
            </a:r>
            <a:r>
              <a:rPr lang="pt-BR" dirty="0">
                <a:latin typeface="Calibri" panose="020F0502020204030204" pitchFamily="34" charset="0"/>
                <a:ea typeface="Calibri" panose="020F0502020204030204" pitchFamily="34" charset="0"/>
                <a:cs typeface="Times New Roman" panose="02020603050405020304" pitchFamily="18" charset="0"/>
              </a:rPr>
              <a:t>;</a:t>
            </a:r>
          </a:p>
          <a:p>
            <a:pPr marL="342900" lvl="0" indent="-342900" algn="just">
              <a:spcAft>
                <a:spcPts val="0"/>
              </a:spcAft>
              <a:buFont typeface="Symbol" panose="05050102010706020507" pitchFamily="18" charset="2"/>
              <a:buChar char=""/>
            </a:pPr>
            <a:r>
              <a:rPr lang="pt-BR" sz="1800" dirty="0" err="1">
                <a:effectLst/>
                <a:latin typeface="Calibri" panose="020F0502020204030204" pitchFamily="34" charset="0"/>
                <a:ea typeface="Calibri" panose="020F0502020204030204" pitchFamily="34" charset="0"/>
                <a:cs typeface="Times New Roman" panose="02020603050405020304" pitchFamily="18" charset="0"/>
              </a:rPr>
              <a:t>CadSUAS</a:t>
            </a:r>
            <a:r>
              <a:rPr lang="pt-BR" sz="18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gn="just">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Times New Roman" panose="02020603050405020304" pitchFamily="18" charset="0"/>
              </a:rPr>
              <a:t>Censo SUAS;</a:t>
            </a:r>
          </a:p>
          <a:p>
            <a:pPr marL="342900" lvl="0" indent="-342900" algn="just">
              <a:spcAft>
                <a:spcPts val="0"/>
              </a:spcAft>
              <a:buFont typeface="Symbol" panose="05050102010706020507" pitchFamily="18" charset="2"/>
              <a:buChar char=""/>
            </a:pPr>
            <a:r>
              <a:rPr lang="pt-BR" sz="1800" dirty="0">
                <a:effectLst/>
                <a:latin typeface="Calibri" panose="020F0502020204030204" pitchFamily="34" charset="0"/>
                <a:ea typeface="Calibri" panose="020F0502020204030204" pitchFamily="34" charset="0"/>
                <a:cs typeface="Times New Roman" panose="02020603050405020304" pitchFamily="18" charset="0"/>
              </a:rPr>
              <a:t>Mapeamento SAN;</a:t>
            </a:r>
          </a:p>
          <a:p>
            <a:pPr marL="342900" lvl="0" indent="-342900" algn="just">
              <a:spcAft>
                <a:spcPts val="0"/>
              </a:spcAft>
              <a:buFont typeface="Symbol" panose="05050102010706020507" pitchFamily="18" charset="2"/>
              <a:buChar char=""/>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tângulo 2">
            <a:extLst>
              <a:ext uri="{FF2B5EF4-FFF2-40B4-BE49-F238E27FC236}">
                <a16:creationId xmlns:a16="http://schemas.microsoft.com/office/drawing/2014/main" xmlns="" id="{06A2781C-4936-4815-BB28-81E20A6744D3}"/>
              </a:ext>
            </a:extLst>
          </p:cNvPr>
          <p:cNvSpPr/>
          <p:nvPr/>
        </p:nvSpPr>
        <p:spPr>
          <a:xfrm>
            <a:off x="441960" y="4609665"/>
            <a:ext cx="6096000" cy="1070871"/>
          </a:xfrm>
          <a:prstGeom prst="rect">
            <a:avLst/>
          </a:prstGeom>
        </p:spPr>
        <p:txBody>
          <a:bodyPr>
            <a:spAutoFit/>
          </a:bodyPr>
          <a:lstStyle/>
          <a:p>
            <a:pPr marL="342900" lvl="0" indent="-342900" algn="just">
              <a:lnSpc>
                <a:spcPct val="107000"/>
              </a:lnSpc>
              <a:spcAft>
                <a:spcPts val="800"/>
              </a:spcAft>
              <a:buFont typeface="Symbol" panose="05050102010706020507" pitchFamily="18" charset="2"/>
              <a:buChar char=""/>
            </a:pPr>
            <a:r>
              <a:rPr lang="pt-BR" b="1" dirty="0">
                <a:latin typeface="Calibri" panose="020F0502020204030204" pitchFamily="34" charset="0"/>
                <a:ea typeface="Calibri" panose="020F0502020204030204" pitchFamily="34" charset="0"/>
                <a:cs typeface="Times New Roman" panose="02020603050405020304" pitchFamily="18" charset="0"/>
              </a:rPr>
              <a:t>Ministério de ciência, tecnologia e Inovação</a:t>
            </a:r>
            <a:r>
              <a:rPr lang="pt-BR" dirty="0">
                <a:latin typeface="Calibri" panose="020F0502020204030204" pitchFamily="34" charset="0"/>
                <a:ea typeface="Calibri" panose="020F0502020204030204" pitchFamily="34" charset="0"/>
                <a:cs typeface="Times New Roman" panose="02020603050405020304" pitchFamily="18" charset="0"/>
              </a:rPr>
              <a:t>: </a:t>
            </a:r>
          </a:p>
          <a:p>
            <a:pPr lvl="0" algn="just">
              <a:lnSpc>
                <a:spcPct val="107000"/>
              </a:lnSpc>
              <a:spcAft>
                <a:spcPts val="800"/>
              </a:spcAft>
            </a:pPr>
            <a:r>
              <a:rPr lang="pt-BR" dirty="0">
                <a:latin typeface="Calibri" panose="020F0502020204030204" pitchFamily="34" charset="0"/>
                <a:ea typeface="Calibri" panose="020F0502020204030204" pitchFamily="34" charset="0"/>
                <a:cs typeface="Times New Roman" panose="02020603050405020304" pitchFamily="18" charset="0"/>
              </a:rPr>
              <a:t>pós-graduação, número de mestres, doutores titulados a cada ano e a produção de artigos e patentes;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1757766"/>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C82C5C2-A7BC-412C-BC14-E3DBBE68F6EB}"/>
              </a:ext>
            </a:extLst>
          </p:cNvPr>
          <p:cNvSpPr>
            <a:spLocks noGrp="1"/>
          </p:cNvSpPr>
          <p:nvPr>
            <p:ph type="ctrTitle"/>
          </p:nvPr>
        </p:nvSpPr>
        <p:spPr>
          <a:xfrm>
            <a:off x="914400" y="1498599"/>
            <a:ext cx="10363200" cy="995363"/>
          </a:xfrm>
        </p:spPr>
        <p:txBody>
          <a:bodyPr/>
          <a:lstStyle/>
          <a:p>
            <a:r>
              <a:rPr lang="pt-BR" dirty="0"/>
              <a:t>Mensagem capítulo 2:</a:t>
            </a:r>
          </a:p>
        </p:txBody>
      </p:sp>
      <p:sp>
        <p:nvSpPr>
          <p:cNvPr id="3" name="Subtítulo 2">
            <a:extLst>
              <a:ext uri="{FF2B5EF4-FFF2-40B4-BE49-F238E27FC236}">
                <a16:creationId xmlns:a16="http://schemas.microsoft.com/office/drawing/2014/main" xmlns="" id="{8931B112-8CF5-482C-A265-5D57BB0B448B}"/>
              </a:ext>
            </a:extLst>
          </p:cNvPr>
          <p:cNvSpPr>
            <a:spLocks noGrp="1"/>
          </p:cNvSpPr>
          <p:nvPr>
            <p:ph type="subTitle" idx="1"/>
          </p:nvPr>
        </p:nvSpPr>
        <p:spPr>
          <a:xfrm>
            <a:off x="1405467" y="3000905"/>
            <a:ext cx="9144000" cy="1655762"/>
          </a:xfrm>
        </p:spPr>
        <p:txBody>
          <a:bodyPr/>
          <a:lstStyle/>
          <a:p>
            <a:pPr algn="just"/>
            <a:r>
              <a:rPr lang="pt-BR" dirty="0"/>
              <a:t>Não existe dados sem teoria que orientem sua produção. </a:t>
            </a:r>
          </a:p>
          <a:p>
            <a:pPr algn="just"/>
            <a:r>
              <a:rPr lang="pt-BR" dirty="0"/>
              <a:t>Não há teoria que se sustente sem comprovação.</a:t>
            </a:r>
          </a:p>
          <a:p>
            <a:pPr algn="just"/>
            <a:r>
              <a:rPr lang="pt-BR" dirty="0"/>
              <a:t>Não existe análise de dados sem alguma interpretação teoria e imaginação</a:t>
            </a:r>
          </a:p>
        </p:txBody>
      </p:sp>
    </p:spTree>
    <p:extLst>
      <p:ext uri="{BB962C8B-B14F-4D97-AF65-F5344CB8AC3E}">
        <p14:creationId xmlns:p14="http://schemas.microsoft.com/office/powerpoint/2010/main" val="2613066058"/>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xmlns="" id="{B022984A-A0C1-4986-954E-2F2E3E8CBE01}"/>
              </a:ext>
            </a:extLst>
          </p:cNvPr>
          <p:cNvGraphicFramePr/>
          <p:nvPr>
            <p:extLst>
              <p:ext uri="{D42A27DB-BD31-4B8C-83A1-F6EECF244321}">
                <p14:modId xmlns:p14="http://schemas.microsoft.com/office/powerpoint/2010/main" val="2540884203"/>
              </p:ext>
            </p:extLst>
          </p:nvPr>
        </p:nvGraphicFramePr>
        <p:xfrm>
          <a:off x="34518" y="180549"/>
          <a:ext cx="6476010" cy="14661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tângulo 3">
            <a:extLst>
              <a:ext uri="{FF2B5EF4-FFF2-40B4-BE49-F238E27FC236}">
                <a16:creationId xmlns:a16="http://schemas.microsoft.com/office/drawing/2014/main" xmlns="" id="{9F7BEBF6-5A11-4E5D-87FA-72ABF9FD3185}"/>
              </a:ext>
            </a:extLst>
          </p:cNvPr>
          <p:cNvSpPr/>
          <p:nvPr/>
        </p:nvSpPr>
        <p:spPr>
          <a:xfrm>
            <a:off x="34518" y="2082956"/>
            <a:ext cx="8866384" cy="4092274"/>
          </a:xfrm>
          <a:prstGeom prst="rect">
            <a:avLst/>
          </a:prstGeom>
        </p:spPr>
        <p:txBody>
          <a:bodyPr wrap="square">
            <a:spAutoFit/>
          </a:bodyPr>
          <a:lstStyle/>
          <a:p>
            <a:pPr marL="742950" indent="-285750" algn="just">
              <a:lnSpc>
                <a:spcPct val="107000"/>
              </a:lnSpc>
              <a:spcAft>
                <a:spcPts val="800"/>
              </a:spcAft>
              <a:buFont typeface="Arial" panose="020B0604020202020204" pitchFamily="34" charset="0"/>
              <a:buChar char="•"/>
            </a:pPr>
            <a:r>
              <a:rPr lang="pt-BR" dirty="0">
                <a:latin typeface="+mn-lt"/>
                <a:ea typeface="Calibri" panose="020F0502020204030204" pitchFamily="34" charset="0"/>
                <a:cs typeface="Calibri" panose="020F0502020204030204" pitchFamily="34" charset="0"/>
              </a:rPr>
              <a:t>indicadores demográficos e de saúde:</a:t>
            </a:r>
            <a:endParaRPr lang="pt-BR" dirty="0">
              <a:latin typeface="+mn-lt"/>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pt-BR" dirty="0">
                <a:latin typeface="+mn-lt"/>
                <a:ea typeface="Calibri" panose="020F0502020204030204" pitchFamily="34" charset="0"/>
              </a:rPr>
              <a:t>TAXA DE NATALIDADE;</a:t>
            </a:r>
          </a:p>
          <a:p>
            <a:pPr marL="285750" indent="-285750" algn="just">
              <a:buFont typeface="Arial" panose="020B0604020202020204" pitchFamily="34" charset="0"/>
              <a:buChar char="•"/>
            </a:pPr>
            <a:r>
              <a:rPr lang="pt-BR" dirty="0">
                <a:latin typeface="+mn-lt"/>
              </a:rPr>
              <a:t>TAXA DE CRESCIMENTO DEMOGRÁFICO;</a:t>
            </a:r>
          </a:p>
          <a:p>
            <a:pPr marL="285750" indent="-285750" algn="just">
              <a:buFont typeface="Arial" panose="020B0604020202020204" pitchFamily="34" charset="0"/>
              <a:buChar char="•"/>
            </a:pPr>
            <a:r>
              <a:rPr lang="pt-BR" dirty="0">
                <a:latin typeface="+mn-lt"/>
              </a:rPr>
              <a:t>CARGA DE DEPENDENCIA DE CRIANÇAS E IDOSOS;</a:t>
            </a:r>
          </a:p>
          <a:p>
            <a:pPr marL="285750" indent="-285750" algn="just">
              <a:buFont typeface="Arial" panose="020B0604020202020204" pitchFamily="34" charset="0"/>
              <a:buChar char="•"/>
            </a:pPr>
            <a:r>
              <a:rPr lang="pt-BR" dirty="0">
                <a:latin typeface="+mn-lt"/>
              </a:rPr>
              <a:t>TAXA DE URBANIZAÇÃO</a:t>
            </a:r>
          </a:p>
          <a:p>
            <a:pPr marL="285750" indent="-285750" algn="just">
              <a:buFont typeface="Arial" panose="020B0604020202020204" pitchFamily="34" charset="0"/>
              <a:buChar char="•"/>
            </a:pPr>
            <a:r>
              <a:rPr lang="pt-BR" dirty="0">
                <a:latin typeface="+mn-lt"/>
              </a:rPr>
              <a:t>TAXA DE MORTALIDADE INFANTIL;</a:t>
            </a:r>
          </a:p>
          <a:p>
            <a:pPr marL="285750" indent="-285750" algn="just">
              <a:buFont typeface="Arial" panose="020B0604020202020204" pitchFamily="34" charset="0"/>
              <a:buChar char="•"/>
            </a:pPr>
            <a:r>
              <a:rPr lang="pt-BR" dirty="0">
                <a:latin typeface="+mn-lt"/>
              </a:rPr>
              <a:t>ESPERANÇA DE VIDA AO NASCER;</a:t>
            </a:r>
          </a:p>
          <a:p>
            <a:pPr marL="285750" indent="-285750" algn="just">
              <a:buFont typeface="Arial" panose="020B0604020202020204" pitchFamily="34" charset="0"/>
              <a:buChar char="•"/>
            </a:pPr>
            <a:r>
              <a:rPr lang="pt-BR" dirty="0">
                <a:latin typeface="+mn-lt"/>
              </a:rPr>
              <a:t>TAXAS OU PROPORÇÃO DE OBITOS POR CAUSAS;</a:t>
            </a:r>
          </a:p>
          <a:p>
            <a:pPr marL="285750" indent="-285750" algn="just">
              <a:buFont typeface="Arial" panose="020B0604020202020204" pitchFamily="34" charset="0"/>
              <a:buChar char="•"/>
            </a:pPr>
            <a:r>
              <a:rPr lang="pt-BR" dirty="0">
                <a:latin typeface="+mn-lt"/>
              </a:rPr>
              <a:t>INDICADORES DE MORBIDADE E DE ATENDIMENTO A SAÚDE;</a:t>
            </a:r>
          </a:p>
          <a:p>
            <a:pPr marL="285750" indent="-285750" algn="just">
              <a:buFont typeface="Arial" panose="020B0604020202020204" pitchFamily="34" charset="0"/>
              <a:buChar char="•"/>
            </a:pPr>
            <a:r>
              <a:rPr lang="pt-BR" dirty="0">
                <a:latin typeface="+mn-lt"/>
              </a:rPr>
              <a:t>INDICADORES DE DESNUTRIÇÃO E INSEGURANÇA ALIMENTAR:</a:t>
            </a:r>
          </a:p>
          <a:p>
            <a:pPr marL="285750" indent="-285750" algn="just">
              <a:buFont typeface="Arial" panose="020B0604020202020204" pitchFamily="34" charset="0"/>
              <a:buChar char="•"/>
            </a:pPr>
            <a:endParaRPr lang="pt-BR" dirty="0"/>
          </a:p>
          <a:p>
            <a:pPr algn="ctr"/>
            <a:endParaRPr lang="pt-BR" dirty="0">
              <a:latin typeface="+mn-lt"/>
            </a:endParaRPr>
          </a:p>
          <a:p>
            <a:endParaRPr lang="pt-BR" dirty="0"/>
          </a:p>
          <a:p>
            <a:endParaRPr lang="pt-BR" dirty="0"/>
          </a:p>
        </p:txBody>
      </p:sp>
      <p:pic>
        <p:nvPicPr>
          <p:cNvPr id="6" name="Imagem 5">
            <a:extLst>
              <a:ext uri="{FF2B5EF4-FFF2-40B4-BE49-F238E27FC236}">
                <a16:creationId xmlns:a16="http://schemas.microsoft.com/office/drawing/2014/main" xmlns="" id="{B4F1A902-E2D9-4A27-A9B0-E3E14228804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00902" y="1277154"/>
            <a:ext cx="2557116" cy="2379890"/>
          </a:xfrm>
          <a:prstGeom prst="rect">
            <a:avLst/>
          </a:prstGeom>
        </p:spPr>
      </p:pic>
    </p:spTree>
    <p:extLst>
      <p:ext uri="{BB962C8B-B14F-4D97-AF65-F5344CB8AC3E}">
        <p14:creationId xmlns:p14="http://schemas.microsoft.com/office/powerpoint/2010/main" val="1014725622"/>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25C683CA-3628-4684-8A40-2050659F847A}"/>
              </a:ext>
            </a:extLst>
          </p:cNvPr>
          <p:cNvSpPr/>
          <p:nvPr/>
        </p:nvSpPr>
        <p:spPr>
          <a:xfrm>
            <a:off x="209797" y="1443704"/>
            <a:ext cx="11724904" cy="4071564"/>
          </a:xfrm>
          <a:prstGeom prst="rect">
            <a:avLst/>
          </a:prstGeom>
        </p:spPr>
        <p:txBody>
          <a:bodyPr wrap="square">
            <a:spAutoFit/>
          </a:bodyPr>
          <a:lstStyle/>
          <a:p>
            <a:pPr marL="285750" indent="-285750" algn="just">
              <a:buFont typeface="Arial" panose="020B0604020202020204" pitchFamily="34" charset="0"/>
              <a:buChar char="•"/>
            </a:pPr>
            <a:r>
              <a:rPr lang="pt-BR" dirty="0"/>
              <a:t>INDICADORES EDUCACIONAIS, DE CULTURA E DE CIÊNCIA E TECNOLOGIA</a:t>
            </a:r>
          </a:p>
          <a:p>
            <a:pPr algn="ctr"/>
            <a:r>
              <a:rPr lang="pt-BR" dirty="0"/>
              <a:t>Taxa de analfabetismo</a:t>
            </a:r>
          </a:p>
          <a:p>
            <a:pPr algn="ctr"/>
            <a:r>
              <a:rPr lang="pt-BR" dirty="0"/>
              <a:t>Escolaridade média;</a:t>
            </a:r>
          </a:p>
          <a:p>
            <a:pPr algn="ctr"/>
            <a:r>
              <a:rPr lang="pt-BR" dirty="0"/>
              <a:t>Taxa de frequência escolar;</a:t>
            </a:r>
          </a:p>
          <a:p>
            <a:pPr marL="285750" indent="-285750" algn="just">
              <a:buFont typeface="Arial" panose="020B0604020202020204" pitchFamily="34" charset="0"/>
              <a:buChar char="•"/>
            </a:pPr>
            <a:r>
              <a:rPr lang="pt-BR" dirty="0"/>
              <a:t>INDICADORES DE RENDIMENTO ESCOLAR E DESEMPENHO EDUCACIONAL</a:t>
            </a:r>
          </a:p>
          <a:p>
            <a:pPr algn="ctr"/>
            <a:r>
              <a:rPr lang="pt-BR" dirty="0"/>
              <a:t> Taxa de evasão</a:t>
            </a:r>
          </a:p>
          <a:p>
            <a:pPr algn="ctr"/>
            <a:r>
              <a:rPr lang="pt-BR" dirty="0"/>
              <a:t>Taxa de reprovação</a:t>
            </a:r>
          </a:p>
          <a:p>
            <a:pPr marL="285750" indent="-285750" algn="just">
              <a:buFont typeface="Arial" panose="020B0604020202020204" pitchFamily="34" charset="0"/>
              <a:buChar char="•"/>
            </a:pPr>
            <a:r>
              <a:rPr lang="pt-BR" dirty="0"/>
              <a:t>INDICADORES DE ACESSO À INFORMAÇÃO E À CULTURA;</a:t>
            </a:r>
          </a:p>
          <a:p>
            <a:pPr marL="342900" indent="-342900" algn="just">
              <a:lnSpc>
                <a:spcPct val="107000"/>
              </a:lnSpc>
              <a:spcAft>
                <a:spcPts val="0"/>
              </a:spcAft>
              <a:buFont typeface="Symbol" panose="05050102010706020507" pitchFamily="18" charset="2"/>
              <a:buChar char=""/>
            </a:pPr>
            <a:r>
              <a:rPr lang="pt-BR" dirty="0"/>
              <a:t>INDICADORES DE CIÊNCIA, TECNOLOGIA E INOVAÇÃO</a:t>
            </a:r>
          </a:p>
          <a:p>
            <a:pPr lvl="0" algn="just">
              <a:lnSpc>
                <a:spcPct val="107000"/>
              </a:lnSpc>
              <a:spcAft>
                <a:spcPts val="0"/>
              </a:spcAft>
            </a:pPr>
            <a:endParaRPr lang="pt-BR" dirty="0">
              <a:latin typeface="Calibri" panose="020F0502020204030204" pitchFamily="34" charset="0"/>
              <a:ea typeface="Calibri" panose="020F0502020204030204" pitchFamily="34" charset="0"/>
              <a:cs typeface="Calibri" panose="020F0502020204030204" pitchFamily="34" charset="0"/>
            </a:endParaRPr>
          </a:p>
          <a:p>
            <a:pPr lvl="0" algn="ctr">
              <a:lnSpc>
                <a:spcPct val="107000"/>
              </a:lnSpc>
              <a:spcAft>
                <a:spcPts val="0"/>
              </a:spcAft>
            </a:pPr>
            <a:r>
              <a:rPr lang="pt-BR" dirty="0">
                <a:latin typeface="Calibri" panose="020F0502020204030204" pitchFamily="34" charset="0"/>
                <a:ea typeface="Calibri" panose="020F0502020204030204" pitchFamily="34" charset="0"/>
                <a:cs typeface="Calibri" panose="020F0502020204030204" pitchFamily="34" charset="0"/>
              </a:rPr>
              <a:t>Número de doutores intitulados;</a:t>
            </a:r>
            <a:endParaRPr lang="pt-BR" dirty="0">
              <a:latin typeface="Calibri" panose="020F0502020204030204" pitchFamily="34" charset="0"/>
              <a:ea typeface="Calibri" panose="020F0502020204030204" pitchFamily="34" charset="0"/>
              <a:cs typeface="Times New Roman" panose="02020603050405020304" pitchFamily="18" charset="0"/>
            </a:endParaRPr>
          </a:p>
          <a:p>
            <a:pPr lvl="0" algn="ctr">
              <a:lnSpc>
                <a:spcPct val="107000"/>
              </a:lnSpc>
              <a:spcAft>
                <a:spcPts val="0"/>
              </a:spcAft>
            </a:pPr>
            <a:r>
              <a:rPr lang="pt-BR" dirty="0">
                <a:latin typeface="Calibri" panose="020F0502020204030204" pitchFamily="34" charset="0"/>
                <a:ea typeface="Calibri" panose="020F0502020204030204" pitchFamily="34" charset="0"/>
                <a:cs typeface="Calibri" panose="020F0502020204030204" pitchFamily="34" charset="0"/>
              </a:rPr>
              <a:t>Gastos com bolsas de pesquisa e formação de pesquisadores;</a:t>
            </a:r>
            <a:endParaRPr lang="pt-BR" dirty="0">
              <a:latin typeface="Calibri" panose="020F0502020204030204" pitchFamily="34" charset="0"/>
              <a:ea typeface="Calibri" panose="020F0502020204030204" pitchFamily="34" charset="0"/>
              <a:cs typeface="Times New Roman" panose="02020603050405020304" pitchFamily="18" charset="0"/>
            </a:endParaRPr>
          </a:p>
          <a:p>
            <a:pPr lvl="0" algn="ctr">
              <a:lnSpc>
                <a:spcPct val="107000"/>
              </a:lnSpc>
              <a:spcAft>
                <a:spcPts val="0"/>
              </a:spcAft>
            </a:pPr>
            <a:r>
              <a:rPr lang="pt-BR" dirty="0">
                <a:latin typeface="Calibri" panose="020F0502020204030204" pitchFamily="34" charset="0"/>
                <a:ea typeface="Calibri" panose="020F0502020204030204" pitchFamily="34" charset="0"/>
                <a:cs typeface="Calibri" panose="020F0502020204030204" pitchFamily="34" charset="0"/>
              </a:rPr>
              <a:t>Total de patentes registradas</a:t>
            </a:r>
            <a:endParaRPr lang="pt-BR" dirty="0">
              <a:latin typeface="Calibri" panose="020F0502020204030204" pitchFamily="34" charset="0"/>
              <a:ea typeface="Calibri" panose="020F0502020204030204" pitchFamily="34" charset="0"/>
              <a:cs typeface="Times New Roman" panose="02020603050405020304" pitchFamily="18" charset="0"/>
            </a:endParaRPr>
          </a:p>
          <a:p>
            <a:pPr lvl="0" algn="ctr">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Total de artigos publicados e indexados em bases de periódicos científicos;</a:t>
            </a:r>
            <a:endParaRPr lang="pt-BR" dirty="0"/>
          </a:p>
        </p:txBody>
      </p:sp>
    </p:spTree>
    <p:extLst>
      <p:ext uri="{BB962C8B-B14F-4D97-AF65-F5344CB8AC3E}">
        <p14:creationId xmlns:p14="http://schemas.microsoft.com/office/powerpoint/2010/main" val="1804139187"/>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extLst>
              <a:ext uri="{FF2B5EF4-FFF2-40B4-BE49-F238E27FC236}">
                <a16:creationId xmlns:a16="http://schemas.microsoft.com/office/drawing/2014/main" xmlns="" id="{1B61369B-C6EC-4913-BCBD-035F5992C49D}"/>
              </a:ext>
            </a:extLst>
          </p:cNvPr>
          <p:cNvSpPr/>
          <p:nvPr/>
        </p:nvSpPr>
        <p:spPr>
          <a:xfrm>
            <a:off x="233548" y="1300908"/>
            <a:ext cx="11724904" cy="5934894"/>
          </a:xfrm>
          <a:prstGeom prst="rect">
            <a:avLst/>
          </a:prstGeom>
        </p:spPr>
        <p:txBody>
          <a:bodyPr wrap="square">
            <a:spAutoFit/>
          </a:bodyPr>
          <a:lstStyle/>
          <a:p>
            <a:pPr marL="342900" indent="-342900" algn="just">
              <a:lnSpc>
                <a:spcPct val="107000"/>
              </a:lnSpc>
              <a:spcAft>
                <a:spcPts val="0"/>
              </a:spcAft>
              <a:buFont typeface="Symbol" panose="05050102010706020507" pitchFamily="18" charset="2"/>
              <a:buChar char=""/>
            </a:pPr>
            <a:endParaRPr lang="pt-BR"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pt-BR" dirty="0"/>
              <a:t>INDICADORES DE MERCADO DE TRABALHO RENDA E DESIGUALDADE</a:t>
            </a:r>
          </a:p>
          <a:p>
            <a:pPr algn="ctr"/>
            <a:r>
              <a:rPr lang="pt-BR" dirty="0"/>
              <a:t>Os conceitos de população em idade ativa (PIA) e de população economicamente ativa (PEA). </a:t>
            </a:r>
          </a:p>
          <a:p>
            <a:pPr algn="ctr"/>
            <a:r>
              <a:rPr lang="pt-BR" dirty="0"/>
              <a:t>PIA:  </a:t>
            </a:r>
            <a:r>
              <a:rPr lang="pt-BR" b="1" dirty="0"/>
              <a:t>População em idade ativa.</a:t>
            </a:r>
            <a:endParaRPr lang="pt-BR" dirty="0"/>
          </a:p>
          <a:p>
            <a:pPr algn="ctr"/>
            <a:r>
              <a:rPr lang="pt-BR" i="1" dirty="0"/>
              <a:t>a PIA de uma região ou país corresponde a um contingente expressivo e majoritário da população total que está potencialmente apto ao exercício da atividade econômica produtiva.</a:t>
            </a:r>
            <a:r>
              <a:rPr lang="pt-BR" dirty="0"/>
              <a:t> A PNAD-C considera a PIA a partir de 14 anos sem limite superior e a PNAD e a PED tomam a PIA a partir dos 10 anos ou mais. </a:t>
            </a:r>
          </a:p>
          <a:p>
            <a:pPr algn="ctr"/>
            <a:r>
              <a:rPr lang="pt-BR" dirty="0"/>
              <a:t>PEA: </a:t>
            </a:r>
            <a:r>
              <a:rPr lang="pt-BR" b="1" dirty="0"/>
              <a:t>População economicamente ativa</a:t>
            </a:r>
            <a:r>
              <a:rPr lang="pt-BR" dirty="0"/>
              <a:t>. Disponível para o exercício da atividade econômica. Seja trabalhando ou procurando emprego. (p.99 e 100);</a:t>
            </a:r>
          </a:p>
          <a:p>
            <a:pPr algn="ctr"/>
            <a:endParaRPr lang="pt-BR" dirty="0"/>
          </a:p>
          <a:p>
            <a:pPr algn="ctr"/>
            <a:r>
              <a:rPr lang="pt-BR" dirty="0"/>
              <a:t>COEFICIENTES T´´ECNICOS DE RECURSOS – disponibilidade de RH para caracterização da oferta de um serviço:</a:t>
            </a:r>
          </a:p>
          <a:p>
            <a:pPr algn="ctr"/>
            <a:r>
              <a:rPr lang="pt-BR" dirty="0"/>
              <a:t>EX: </a:t>
            </a:r>
            <a:r>
              <a:rPr lang="pt-BR" sz="1600" i="1" dirty="0"/>
              <a:t>Alguns indicadores de insumo e de processo nas políticas de saúde – OMS – catalogo de indicadores de saúde da OMS: (pensar a lógica do SUAS) (p.91)</a:t>
            </a:r>
          </a:p>
          <a:p>
            <a:pPr lvl="0" algn="ctr"/>
            <a:r>
              <a:rPr lang="pt-BR" sz="1600" i="1" dirty="0"/>
              <a:t>4 profissionais por mil habitantes;</a:t>
            </a:r>
          </a:p>
          <a:p>
            <a:pPr lvl="0" algn="ctr"/>
            <a:r>
              <a:rPr lang="pt-BR" sz="1600" i="1" dirty="0"/>
              <a:t>Gasto público per capita com atendimento à saúde;</a:t>
            </a:r>
          </a:p>
          <a:p>
            <a:pPr lvl="0" algn="ctr"/>
            <a:r>
              <a:rPr lang="pt-BR" sz="1600" i="1" dirty="0"/>
              <a:t>Gasto público com saúde como porcentagem do PIB;</a:t>
            </a:r>
          </a:p>
          <a:p>
            <a:pPr lvl="0" algn="ctr"/>
            <a:r>
              <a:rPr lang="pt-BR" sz="1600" b="1" i="1" dirty="0"/>
              <a:t>Assistentes sociais</a:t>
            </a:r>
            <a:r>
              <a:rPr lang="pt-BR" sz="1600" i="1" dirty="0"/>
              <a:t> por mil habitantes;</a:t>
            </a:r>
          </a:p>
          <a:p>
            <a:pPr algn="ctr"/>
            <a:endParaRPr lang="pt-BR" dirty="0"/>
          </a:p>
          <a:p>
            <a:pPr algn="ctr"/>
            <a:endParaRPr lang="pt-BR" dirty="0"/>
          </a:p>
          <a:p>
            <a:pPr lvl="0" algn="ctr">
              <a:lnSpc>
                <a:spcPct val="107000"/>
              </a:lnSpc>
              <a:spcAft>
                <a:spcPts val="800"/>
              </a:spcAft>
            </a:pP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7612372"/>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47277E04-62CF-4246-9AD5-CA0BE199B29F}"/>
              </a:ext>
            </a:extLst>
          </p:cNvPr>
          <p:cNvSpPr/>
          <p:nvPr/>
        </p:nvSpPr>
        <p:spPr>
          <a:xfrm>
            <a:off x="0" y="1649930"/>
            <a:ext cx="11897763" cy="3453189"/>
          </a:xfrm>
          <a:prstGeom prst="rect">
            <a:avLst/>
          </a:prstGeom>
        </p:spPr>
        <p:txBody>
          <a:bodyPr wrap="square">
            <a:spAutoFit/>
          </a:bodyPr>
          <a:lstStyle/>
          <a:p>
            <a:pPr marL="285750" indent="-285750" algn="just">
              <a:lnSpc>
                <a:spcPct val="107000"/>
              </a:lnSpc>
              <a:spcAft>
                <a:spcPts val="800"/>
              </a:spcAft>
              <a:buFont typeface="Arial" panose="020B0604020202020204" pitchFamily="34" charset="0"/>
              <a:buChar char="•"/>
            </a:pPr>
            <a:r>
              <a:rPr lang="pt-BR" dirty="0">
                <a:latin typeface="Calibri" panose="020F0502020204030204" pitchFamily="34" charset="0"/>
                <a:ea typeface="Calibri" panose="020F0502020204030204" pitchFamily="34" charset="0"/>
                <a:cs typeface="Calibri" panose="020F0502020204030204" pitchFamily="34" charset="0"/>
              </a:rPr>
              <a:t>Taxa de desemprego: </a:t>
            </a:r>
          </a:p>
          <a:p>
            <a:pPr algn="just">
              <a:lnSpc>
                <a:spcPct val="107000"/>
              </a:lnSpc>
              <a:spcAft>
                <a:spcPts val="800"/>
              </a:spcAft>
            </a:pPr>
            <a:r>
              <a:rPr lang="pt-BR" b="1" dirty="0">
                <a:latin typeface="Calibri" panose="020F0502020204030204" pitchFamily="34" charset="0"/>
                <a:ea typeface="Calibri" panose="020F0502020204030204" pitchFamily="34" charset="0"/>
                <a:cs typeface="Times New Roman" panose="02020603050405020304" pitchFamily="18" charset="0"/>
              </a:rPr>
              <a:t>desemprego aberto </a:t>
            </a:r>
            <a:r>
              <a:rPr lang="pt-BR" dirty="0">
                <a:latin typeface="Calibri" panose="020F0502020204030204" pitchFamily="34" charset="0"/>
                <a:ea typeface="Calibri" panose="020F0502020204030204" pitchFamily="34" charset="0"/>
                <a:cs typeface="Times New Roman" panose="02020603050405020304" pitchFamily="18" charset="0"/>
              </a:rPr>
              <a:t>(reúne aqueles que não exerceram ou não precisaram exercer qualquer atividade econômica ou “bico” concomitantemente a procura de emprego, </a:t>
            </a:r>
            <a:r>
              <a:rPr lang="pt-BR" dirty="0" err="1">
                <a:latin typeface="Calibri" panose="020F0502020204030204" pitchFamily="34" charset="0"/>
                <a:ea typeface="Calibri" panose="020F0502020204030204" pitchFamily="34" charset="0"/>
                <a:cs typeface="Times New Roman" panose="02020603050405020304" pitchFamily="18" charset="0"/>
              </a:rPr>
              <a:t>into</a:t>
            </a:r>
            <a:r>
              <a:rPr lang="pt-BR" dirty="0">
                <a:latin typeface="Calibri" panose="020F0502020204030204" pitchFamily="34" charset="0"/>
                <a:ea typeface="Calibri" panose="020F0502020204030204" pitchFamily="34" charset="0"/>
                <a:cs typeface="Times New Roman" panose="02020603050405020304" pitchFamily="18" charset="0"/>
              </a:rPr>
              <a:t> é um desemprego clássico, encontrado nas economias mais desenvolvidas); </a:t>
            </a:r>
            <a:r>
              <a:rPr lang="pt-BR" b="1" dirty="0">
                <a:latin typeface="Calibri" panose="020F0502020204030204" pitchFamily="34" charset="0"/>
                <a:ea typeface="Calibri" panose="020F0502020204030204" pitchFamily="34" charset="0"/>
                <a:cs typeface="Times New Roman" panose="02020603050405020304" pitchFamily="18" charset="0"/>
              </a:rPr>
              <a:t>desemprego oculto pelo trabalho precário </a:t>
            </a:r>
            <a:r>
              <a:rPr lang="pt-BR" dirty="0">
                <a:latin typeface="Calibri" panose="020F0502020204030204" pitchFamily="34" charset="0"/>
                <a:ea typeface="Calibri" panose="020F0502020204030204" pitchFamily="34" charset="0"/>
                <a:cs typeface="Times New Roman" panose="02020603050405020304" pitchFamily="18" charset="0"/>
              </a:rPr>
              <a:t>(situação que caracteriza a parcela de indivíduos que precisaram financiar sua procura por trabalho realizando alguma atividade remunerada de forma precária, episódica e descontinua. </a:t>
            </a:r>
            <a:r>
              <a:rPr lang="pt-BR" b="1" dirty="0">
                <a:latin typeface="Calibri" panose="020F0502020204030204" pitchFamily="34" charset="0"/>
                <a:ea typeface="Calibri" panose="020F0502020204030204" pitchFamily="34" charset="0"/>
                <a:cs typeface="Times New Roman" panose="02020603050405020304" pitchFamily="18" charset="0"/>
              </a:rPr>
              <a:t>Desemprego oculto pelo desalento</a:t>
            </a:r>
            <a:r>
              <a:rPr lang="pt-BR" dirty="0">
                <a:latin typeface="Calibri" panose="020F0502020204030204" pitchFamily="34" charset="0"/>
                <a:ea typeface="Calibri" panose="020F0502020204030204" pitchFamily="34" charset="0"/>
                <a:cs typeface="Times New Roman" panose="02020603050405020304" pitchFamily="18" charset="0"/>
              </a:rPr>
              <a:t> que reúne parcela de indivíduos que deixou de procurar por trabalho momentaneamente, pelo desestímulo ou pela dificuldade em encontrar vagas disponíveis. </a:t>
            </a:r>
          </a:p>
          <a:p>
            <a:pPr marL="285750" indent="-285750" algn="just">
              <a:lnSpc>
                <a:spcPct val="107000"/>
              </a:lnSpc>
              <a:spcAft>
                <a:spcPts val="800"/>
              </a:spcAft>
              <a:buFont typeface="Arial" panose="020B0604020202020204" pitchFamily="34" charset="0"/>
              <a:buChar char="•"/>
            </a:pPr>
            <a:r>
              <a:rPr lang="pt-BR" sz="1800" dirty="0">
                <a:effectLst/>
                <a:latin typeface="Calibri" panose="020F0502020204030204" pitchFamily="34" charset="0"/>
                <a:ea typeface="Calibri" panose="020F0502020204030204" pitchFamily="34" charset="0"/>
                <a:cs typeface="Times New Roman" panose="02020603050405020304" pitchFamily="18" charset="0"/>
              </a:rPr>
              <a:t>INDICADORE</a:t>
            </a:r>
            <a:r>
              <a:rPr lang="pt-BR" dirty="0">
                <a:latin typeface="Calibri" panose="020F0502020204030204" pitchFamily="34" charset="0"/>
                <a:ea typeface="Calibri" panose="020F0502020204030204" pitchFamily="34" charset="0"/>
                <a:cs typeface="Times New Roman" panose="02020603050405020304" pitchFamily="18" charset="0"/>
              </a:rPr>
              <a:t>S DE RESTRUTURAÇÃO MERCADO DE TRABALHO</a:t>
            </a:r>
          </a:p>
          <a:p>
            <a:pPr marL="285750" indent="-285750" algn="just">
              <a:lnSpc>
                <a:spcPct val="107000"/>
              </a:lnSpc>
              <a:spcAft>
                <a:spcPts val="800"/>
              </a:spcAft>
              <a:buFont typeface="Arial" panose="020B0604020202020204" pitchFamily="34" charset="0"/>
              <a:buChar char="•"/>
            </a:pPr>
            <a:r>
              <a:rPr lang="pt-BR" sz="1800" dirty="0">
                <a:effectLst/>
                <a:latin typeface="Calibri" panose="020F0502020204030204" pitchFamily="34" charset="0"/>
                <a:ea typeface="Calibri" panose="020F0502020204030204" pitchFamily="34" charset="0"/>
                <a:cs typeface="Times New Roman" panose="02020603050405020304" pitchFamily="18" charset="0"/>
              </a:rPr>
              <a:t>RENDIMENTO MÉDIO DO TRABALHO</a:t>
            </a:r>
          </a:p>
          <a:p>
            <a:pPr marL="285750" indent="-285750" algn="just">
              <a:lnSpc>
                <a:spcPct val="107000"/>
              </a:lnSpc>
              <a:spcAft>
                <a:spcPts val="800"/>
              </a:spcAft>
              <a:buFont typeface="Arial" panose="020B0604020202020204" pitchFamily="34" charset="0"/>
              <a:buChar char="•"/>
            </a:pPr>
            <a:r>
              <a:rPr lang="pt-BR" dirty="0">
                <a:latin typeface="Calibri" panose="020F0502020204030204" pitchFamily="34" charset="0"/>
                <a:ea typeface="Calibri" panose="020F0502020204030204" pitchFamily="34" charset="0"/>
                <a:cs typeface="Times New Roman" panose="02020603050405020304" pitchFamily="18" charset="0"/>
              </a:rPr>
              <a:t>RENDA DOMICILIAR MÉDIA</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66023252"/>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9C7D73F1-3734-4EEF-A8C7-7B2E23E5A527}"/>
              </a:ext>
            </a:extLst>
          </p:cNvPr>
          <p:cNvSpPr/>
          <p:nvPr/>
        </p:nvSpPr>
        <p:spPr>
          <a:xfrm>
            <a:off x="676893" y="1702603"/>
            <a:ext cx="10141527" cy="3646960"/>
          </a:xfrm>
          <a:prstGeom prst="rect">
            <a:avLst/>
          </a:prstGeom>
        </p:spPr>
        <p:txBody>
          <a:bodyPr wrap="square">
            <a:spAutoFit/>
          </a:bodyPr>
          <a:lstStyle/>
          <a:p>
            <a:pPr algn="ctr">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INDICE DE GINI PARA DISTRIBUIÇÃO DE RENDA</a:t>
            </a:r>
            <a:endParaRPr lang="pt-B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Além do nível médio do rendimento, o padrão de distribuição de renda é outra dimensão importante da caracterização socioeconômica de uma sociedade. Afinal, é preciso saber se por exemplo, uma renda comparativamente mais elevada se deve à situação concreta em que a população, efetivamente, desfruta de um padrão melhor de bem-estar material ou a um quadro em que apenas um número reduzido de famílias se apropria de níveis de renda muito mais elevados que das demais. </a:t>
            </a:r>
            <a:endParaRPr lang="pt-B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Na literatura sobre distribuição de renda, são apresentadas diversas medidas para avaliação do grau de desigualdade na distribuição dos rendimentos, cada uma com propriedades matemáticas e sensibilidade diferentes quando ao fenômeno distributivo.</a:t>
            </a:r>
            <a:endParaRPr lang="pt-B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Índice de </a:t>
            </a:r>
            <a:r>
              <a:rPr lang="pt-BR" dirty="0" err="1">
                <a:latin typeface="Calibri" panose="020F0502020204030204" pitchFamily="34" charset="0"/>
                <a:ea typeface="Calibri" panose="020F0502020204030204" pitchFamily="34" charset="0"/>
                <a:cs typeface="Calibri" panose="020F0502020204030204" pitchFamily="34" charset="0"/>
              </a:rPr>
              <a:t>Gini</a:t>
            </a:r>
            <a:r>
              <a:rPr lang="pt-BR" dirty="0">
                <a:latin typeface="Calibri" panose="020F0502020204030204" pitchFamily="34" charset="0"/>
                <a:ea typeface="Calibri" panose="020F0502020204030204" pitchFamily="34" charset="0"/>
                <a:cs typeface="Calibri" panose="020F0502020204030204" pitchFamily="34" charset="0"/>
              </a:rPr>
              <a:t>: é uma medida menos sensível à desigualdade associada a riqueza ou à pobreza extremas e reflete, mais precisamente, o que se passa em termos distributivos nos segmentos de renda média.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5372080"/>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EECAA7C1-E2BF-4896-9EF2-FF734D8FEBF4}"/>
              </a:ext>
            </a:extLst>
          </p:cNvPr>
          <p:cNvSpPr/>
          <p:nvPr/>
        </p:nvSpPr>
        <p:spPr>
          <a:xfrm>
            <a:off x="106878" y="1258381"/>
            <a:ext cx="11728862" cy="5633402"/>
          </a:xfrm>
          <a:prstGeom prst="rect">
            <a:avLst/>
          </a:prstGeom>
        </p:spPr>
        <p:txBody>
          <a:bodyPr wrap="square">
            <a:spAutoFit/>
          </a:bodyPr>
          <a:lstStyle/>
          <a:p>
            <a:pPr algn="ctr">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PARCELA  DA MASSA APRORIADA NOS DOMICÍLIOS</a:t>
            </a:r>
            <a:endParaRPr lang="pt-B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Definido pela proporção de distribuição do montante de renda disponível para o conjunto dos domicílios mais pobres (ou mais ricos) em relação ao total de renda disponível na sociedade. Neste sentido é uma media mais interessante para </a:t>
            </a:r>
            <a:r>
              <a:rPr lang="pt-BR" b="1" dirty="0">
                <a:latin typeface="Calibri" panose="020F0502020204030204" pitchFamily="34" charset="0"/>
                <a:ea typeface="Calibri" panose="020F0502020204030204" pitchFamily="34" charset="0"/>
                <a:cs typeface="Calibri" panose="020F0502020204030204" pitchFamily="34" charset="0"/>
              </a:rPr>
              <a:t>estudos dos efeitos de programas de transferências de renda</a:t>
            </a:r>
            <a:r>
              <a:rPr lang="pt-BR" dirty="0">
                <a:latin typeface="Calibri" panose="020F0502020204030204" pitchFamily="34" charset="0"/>
                <a:ea typeface="Calibri" panose="020F0502020204030204" pitchFamily="34" charset="0"/>
                <a:cs typeface="Calibri" panose="020F0502020204030204" pitchFamily="34" charset="0"/>
              </a:rPr>
              <a:t>, de proventos previdenciários ou outras políticas econômicas de impacto redistributivo como o aumento real do salário mínimo. Não deve causar surpresa, pois se os resultados apontados por essa medida divergirem com relação as tendências retratadas pelo índice de </a:t>
            </a:r>
            <a:r>
              <a:rPr lang="pt-BR" dirty="0" err="1">
                <a:latin typeface="Calibri" panose="020F0502020204030204" pitchFamily="34" charset="0"/>
                <a:ea typeface="Calibri" panose="020F0502020204030204" pitchFamily="34" charset="0"/>
                <a:cs typeface="Calibri" panose="020F0502020204030204" pitchFamily="34" charset="0"/>
              </a:rPr>
              <a:t>Gini</a:t>
            </a:r>
            <a:r>
              <a:rPr lang="pt-BR" dirty="0">
                <a:latin typeface="Calibri" panose="020F0502020204030204" pitchFamily="34" charset="0"/>
                <a:ea typeface="Calibri" panose="020F0502020204030204" pitchFamily="34" charset="0"/>
                <a:cs typeface="Calibri" panose="020F0502020204030204" pitchFamily="34" charset="0"/>
              </a:rPr>
              <a:t> ou outros indicadores de distribuição de renda.</a:t>
            </a:r>
            <a:endParaRPr lang="pt-BR"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DISTRIBUIÇÃO POR CLASSE SOCIOECONOMICA</a:t>
            </a:r>
            <a:endParaRPr lang="pt-B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Distribuição em 6 classes: </a:t>
            </a:r>
            <a:endParaRPr lang="pt-B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Classe A, B1, B2, C1, C2 e D-E. sistema de pontuação do critério Brasil de classificação socioeconômicas;</a:t>
            </a:r>
          </a:p>
          <a:p>
            <a:pPr algn="just">
              <a:lnSpc>
                <a:spcPct val="107000"/>
              </a:lnSpc>
              <a:spcAft>
                <a:spcPts val="800"/>
              </a:spcAft>
            </a:pPr>
            <a:r>
              <a:rPr lang="pt-BR" dirty="0"/>
              <a:t>INDICADOR DE POREBZA COMO INSUFICIÊNCIA DE RENDA OU DE POBREZA MONETÁRIA</a:t>
            </a:r>
            <a:r>
              <a:rPr lang="pt-BR" dirty="0">
                <a:latin typeface="Calibri" panose="020F0502020204030204" pitchFamily="34" charset="0"/>
                <a:cs typeface="Times New Roman" panose="02020603050405020304" pitchFamily="18" charset="0"/>
              </a:rPr>
              <a:t>: </a:t>
            </a:r>
          </a:p>
          <a:p>
            <a:pPr algn="ctr">
              <a:lnSpc>
                <a:spcPct val="107000"/>
              </a:lnSpc>
              <a:spcAft>
                <a:spcPts val="800"/>
              </a:spcAft>
            </a:pPr>
            <a:r>
              <a:rPr lang="pt-BR" dirty="0"/>
              <a:t>•	</a:t>
            </a:r>
            <a:r>
              <a:rPr lang="pt-BR" sz="1600" dirty="0"/>
              <a:t>Valor calórico diário per capita: cerca de 2.100 calorias ao dia, por pessoa, no Brasil.</a:t>
            </a:r>
          </a:p>
          <a:p>
            <a:pPr algn="ctr">
              <a:lnSpc>
                <a:spcPct val="107000"/>
              </a:lnSpc>
              <a:spcAft>
                <a:spcPts val="800"/>
              </a:spcAft>
            </a:pPr>
            <a:r>
              <a:rPr lang="pt-BR" sz="1600" dirty="0"/>
              <a:t>•	Para definição da linha da pobreza, acrescentam-se aos gastos individuais de consumo de alimentos os custos com habitação, transporte, remédios, material escolar e vestuário, inerentes a um padrão de vivência digna nas cidades ou no campo</a:t>
            </a:r>
          </a:p>
          <a:p>
            <a:pPr algn="just">
              <a:lnSpc>
                <a:spcPct val="107000"/>
              </a:lnSpc>
              <a:spcAft>
                <a:spcPts val="800"/>
              </a:spcAft>
            </a:pPr>
            <a:endParaRPr lang="pt-BR" dirty="0"/>
          </a:p>
        </p:txBody>
      </p:sp>
    </p:spTree>
    <p:extLst>
      <p:ext uri="{BB962C8B-B14F-4D97-AF65-F5344CB8AC3E}">
        <p14:creationId xmlns:p14="http://schemas.microsoft.com/office/powerpoint/2010/main" val="847739315"/>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54533FBF-3651-44C1-98F8-468EB48EF6F4}"/>
              </a:ext>
            </a:extLst>
          </p:cNvPr>
          <p:cNvSpPr/>
          <p:nvPr/>
        </p:nvSpPr>
        <p:spPr>
          <a:xfrm>
            <a:off x="0" y="1439816"/>
            <a:ext cx="11792197" cy="1857368"/>
          </a:xfrm>
          <a:prstGeom prst="rect">
            <a:avLst/>
          </a:prstGeom>
        </p:spPr>
        <p:txBody>
          <a:bodyPr wrap="square">
            <a:spAutoFit/>
          </a:bodyPr>
          <a:lstStyle/>
          <a:p>
            <a:pPr marL="457200" algn="ctr">
              <a:lnSpc>
                <a:spcPct val="107000"/>
              </a:lnSpc>
              <a:spcAft>
                <a:spcPts val="0"/>
              </a:spcAft>
            </a:pPr>
            <a:r>
              <a:rPr lang="pt-BR" dirty="0">
                <a:latin typeface="Calibri" panose="020F0502020204030204" pitchFamily="34" charset="0"/>
                <a:ea typeface="Calibri" panose="020F0502020204030204" pitchFamily="34" charset="0"/>
                <a:cs typeface="Calibri" panose="020F0502020204030204" pitchFamily="34" charset="0"/>
              </a:rPr>
              <a:t>INDICADOR DE POBREZA COMO CARÊNCIAS MÚLTIPLAS OU DE VULNERABILDIADE SOCIAL</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pt-BR" dirty="0">
                <a:latin typeface="Calibri" panose="020F0502020204030204" pitchFamily="34" charset="0"/>
                <a:ea typeface="Calibri" panose="020F0502020204030204" pitchFamily="34" charset="0"/>
                <a:cs typeface="Calibri" panose="020F0502020204030204" pitchFamily="34" charset="0"/>
              </a:rPr>
              <a:t>Indicadores de dimensionamentos da pobreza que partem de um princípio </a:t>
            </a:r>
            <a:r>
              <a:rPr lang="pt-BR" b="1" dirty="0">
                <a:latin typeface="Calibri" panose="020F0502020204030204" pitchFamily="34" charset="0"/>
                <a:ea typeface="Calibri" panose="020F0502020204030204" pitchFamily="34" charset="0"/>
                <a:cs typeface="Calibri" panose="020F0502020204030204" pitchFamily="34" charset="0"/>
              </a:rPr>
              <a:t>distinto</a:t>
            </a:r>
            <a:r>
              <a:rPr lang="pt-BR" dirty="0">
                <a:latin typeface="Calibri" panose="020F0502020204030204" pitchFamily="34" charset="0"/>
                <a:ea typeface="Calibri" panose="020F0502020204030204" pitchFamily="34" charset="0"/>
                <a:cs typeface="Calibri" panose="020F0502020204030204" pitchFamily="34" charset="0"/>
              </a:rPr>
              <a:t> – </a:t>
            </a:r>
            <a:r>
              <a:rPr lang="pt-BR" b="1" dirty="0">
                <a:latin typeface="Calibri" panose="020F0502020204030204" pitchFamily="34" charset="0"/>
                <a:ea typeface="Calibri" panose="020F0502020204030204" pitchFamily="34" charset="0"/>
                <a:cs typeface="Calibri" panose="020F0502020204030204" pitchFamily="34" charset="0"/>
              </a:rPr>
              <a:t>não</a:t>
            </a:r>
            <a:r>
              <a:rPr lang="pt-BR" dirty="0">
                <a:latin typeface="Calibri" panose="020F0502020204030204" pitchFamily="34" charset="0"/>
                <a:ea typeface="Calibri" panose="020F0502020204030204" pitchFamily="34" charset="0"/>
                <a:cs typeface="Calibri" panose="020F0502020204030204" pitchFamily="34" charset="0"/>
              </a:rPr>
              <a:t> monetário – para classificação da população como pobre ou não. São aqueles baseados no estado de </a:t>
            </a:r>
            <a:r>
              <a:rPr lang="pt-BR" b="1" dirty="0">
                <a:latin typeface="Calibri" panose="020F0502020204030204" pitchFamily="34" charset="0"/>
                <a:ea typeface="Calibri" panose="020F0502020204030204" pitchFamily="34" charset="0"/>
                <a:cs typeface="Calibri" panose="020F0502020204030204" pitchFamily="34" charset="0"/>
              </a:rPr>
              <a:t>carências</a:t>
            </a:r>
            <a:r>
              <a:rPr lang="pt-BR" dirty="0">
                <a:latin typeface="Calibri" panose="020F0502020204030204" pitchFamily="34" charset="0"/>
                <a:ea typeface="Calibri" panose="020F0502020204030204" pitchFamily="34" charset="0"/>
                <a:cs typeface="Calibri" panose="020F0502020204030204" pitchFamily="34" charset="0"/>
              </a:rPr>
              <a:t> ou de </a:t>
            </a:r>
            <a:r>
              <a:rPr lang="pt-BR" b="1" dirty="0">
                <a:latin typeface="Calibri" panose="020F0502020204030204" pitchFamily="34" charset="0"/>
                <a:ea typeface="Calibri" panose="020F0502020204030204" pitchFamily="34" charset="0"/>
                <a:cs typeface="Calibri" panose="020F0502020204030204" pitchFamily="34" charset="0"/>
              </a:rPr>
              <a:t>necessidades</a:t>
            </a:r>
            <a:r>
              <a:rPr lang="pt-BR" dirty="0">
                <a:latin typeface="Calibri" panose="020F0502020204030204" pitchFamily="34" charset="0"/>
                <a:ea typeface="Calibri" panose="020F0502020204030204" pitchFamily="34" charset="0"/>
                <a:cs typeface="Calibri" panose="020F0502020204030204" pitchFamily="34" charset="0"/>
              </a:rPr>
              <a:t> básicas insatisfeitas em diversas dimensões analíticas (educação, atendimento, à saúde, habitação, emprego etc.).</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pt-BR" dirty="0">
                <a:latin typeface="Calibri" panose="020F0502020204030204" pitchFamily="34" charset="0"/>
                <a:ea typeface="Calibri" panose="020F0502020204030204" pitchFamily="34" charset="0"/>
                <a:cs typeface="Calibri" panose="020F0502020204030204" pitchFamily="34" charset="0"/>
              </a:rPr>
              <a:t>Indicadores de carências sociais, de exclusão social, de vulnerabilidade social. Há quem os chame, equivocadamente, de índice de pobreza multidimensional;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8858100"/>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E66CEAC6-45E0-4A85-80A6-B7212331936C}"/>
              </a:ext>
            </a:extLst>
          </p:cNvPr>
          <p:cNvSpPr/>
          <p:nvPr/>
        </p:nvSpPr>
        <p:spPr>
          <a:xfrm>
            <a:off x="89615" y="1261254"/>
            <a:ext cx="12029704" cy="3693191"/>
          </a:xfrm>
          <a:prstGeom prst="rect">
            <a:avLst/>
          </a:prstGeom>
        </p:spPr>
        <p:txBody>
          <a:bodyPr wrap="square">
            <a:spAutoFit/>
          </a:bodyPr>
          <a:lstStyle/>
          <a:p>
            <a:pPr marL="457200" algn="just">
              <a:lnSpc>
                <a:spcPct val="107000"/>
              </a:lnSpc>
              <a:spcAft>
                <a:spcPts val="0"/>
              </a:spcAft>
            </a:pPr>
            <a:r>
              <a:rPr lang="pt-BR" dirty="0">
                <a:latin typeface="Calibri" panose="020F0502020204030204" pitchFamily="34" charset="0"/>
                <a:ea typeface="Calibri" panose="020F0502020204030204" pitchFamily="34" charset="0"/>
                <a:cs typeface="Calibri" panose="020F0502020204030204" pitchFamily="34" charset="0"/>
              </a:rPr>
              <a:t>INDICADOR DE POBREZA MULTIDIMENSIONAL (OU DESPROTEÇÃO SOCIAL) – combinação pobreza monetária com vulnerabilidade social</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pt-BR" dirty="0">
                <a:latin typeface="Calibri" panose="020F0502020204030204" pitchFamily="34" charset="0"/>
                <a:ea typeface="Calibri" panose="020F0502020204030204" pitchFamily="34" charset="0"/>
                <a:cs typeface="Calibri" panose="020F0502020204030204" pitchFamily="34" charset="0"/>
              </a:rPr>
              <a:t> </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Calibri" panose="020F0502020204030204" pitchFamily="34" charset="0"/>
              </a:rPr>
              <a:t>Multidimensional pela complexidade de sua caracterização e dimensionamento; multifacetada pela diversidade de públicos e formas pelas quais ela se manifesta.</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Calibri" panose="020F0502020204030204" pitchFamily="34" charset="0"/>
              </a:rPr>
              <a:t>A pobreza multidimensional seria a combinação da situação de </a:t>
            </a:r>
            <a:r>
              <a:rPr lang="pt-BR" b="1" dirty="0">
                <a:latin typeface="Calibri" panose="020F0502020204030204" pitchFamily="34" charset="0"/>
                <a:ea typeface="Calibri" panose="020F0502020204030204" pitchFamily="34" charset="0"/>
                <a:cs typeface="Calibri" panose="020F0502020204030204" pitchFamily="34" charset="0"/>
              </a:rPr>
              <a:t>privação de meios econômicos </a:t>
            </a:r>
            <a:r>
              <a:rPr lang="pt-BR" dirty="0">
                <a:latin typeface="Calibri" panose="020F0502020204030204" pitchFamily="34" charset="0"/>
                <a:ea typeface="Calibri" panose="020F0502020204030204" pitchFamily="34" charset="0"/>
                <a:cs typeface="Calibri" panose="020F0502020204030204" pitchFamily="34" charset="0"/>
              </a:rPr>
              <a:t>e </a:t>
            </a:r>
            <a:r>
              <a:rPr lang="pt-BR" b="1" dirty="0">
                <a:latin typeface="Calibri" panose="020F0502020204030204" pitchFamily="34" charset="0"/>
                <a:ea typeface="Calibri" panose="020F0502020204030204" pitchFamily="34" charset="0"/>
                <a:cs typeface="Calibri" panose="020F0502020204030204" pitchFamily="34" charset="0"/>
              </a:rPr>
              <a:t>restrição de acesso a serviços sociais básicos para uma vida digna e cidadã, </a:t>
            </a:r>
            <a:r>
              <a:rPr lang="pt-BR" dirty="0">
                <a:latin typeface="Calibri" panose="020F0502020204030204" pitchFamily="34" charset="0"/>
                <a:ea typeface="Calibri" panose="020F0502020204030204" pitchFamily="34" charset="0"/>
                <a:cs typeface="Calibri" panose="020F0502020204030204" pitchFamily="34" charset="0"/>
              </a:rPr>
              <a:t>segundo os valores aceitos e normas estabelecidas pela sociedade em dado momento histórico.</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Calibri" panose="020F0502020204030204" pitchFamily="34" charset="0"/>
              </a:rPr>
              <a:t>A pobreza multidimensional é uma combinação de enfoques de </a:t>
            </a:r>
            <a:r>
              <a:rPr lang="pt-BR" b="1" dirty="0">
                <a:latin typeface="Calibri" panose="020F0502020204030204" pitchFamily="34" charset="0"/>
                <a:ea typeface="Calibri" panose="020F0502020204030204" pitchFamily="34" charset="0"/>
                <a:cs typeface="Calibri" panose="020F0502020204030204" pitchFamily="34" charset="0"/>
              </a:rPr>
              <a:t>pobreza monetária e vulnerabilidade social</a:t>
            </a:r>
            <a:r>
              <a:rPr lang="pt-BR" dirty="0">
                <a:latin typeface="Calibri" panose="020F0502020204030204" pitchFamily="34" charset="0"/>
                <a:ea typeface="Calibri" panose="020F0502020204030204" pitchFamily="34" charset="0"/>
                <a:cs typeface="Calibri" panose="020F0502020204030204" pitchFamily="34" charset="0"/>
              </a:rPr>
              <a:t>.</a:t>
            </a:r>
            <a:endParaRPr lang="pt-BR" dirty="0">
              <a:latin typeface="Calibri" panose="020F0502020204030204" pitchFamily="34" charset="0"/>
              <a:ea typeface="Calibri" panose="020F0502020204030204" pitchFamily="34" charset="0"/>
              <a:cs typeface="Times New Roman" panose="02020603050405020304" pitchFamily="18" charset="0"/>
            </a:endParaRPr>
          </a:p>
          <a:p>
            <a:r>
              <a:rPr lang="pt-BR" dirty="0">
                <a:latin typeface="Calibri" panose="020F0502020204030204" pitchFamily="34" charset="0"/>
                <a:ea typeface="Calibri" panose="020F0502020204030204" pitchFamily="34" charset="0"/>
              </a:rPr>
              <a:t>A pobreza como insuficiência de renda e, simultaneamente, como vulnerabilidade social, que conduz à distinção de, pelo menos, quatro subtipos: </a:t>
            </a:r>
            <a:r>
              <a:rPr lang="pt-BR" b="1" dirty="0">
                <a:latin typeface="Calibri" panose="020F0502020204030204" pitchFamily="34" charset="0"/>
                <a:ea typeface="Calibri" panose="020F0502020204030204" pitchFamily="34" charset="0"/>
              </a:rPr>
              <a:t>a pobreza crônica</a:t>
            </a:r>
            <a:r>
              <a:rPr lang="pt-BR" dirty="0">
                <a:latin typeface="Calibri" panose="020F0502020204030204" pitchFamily="34" charset="0"/>
                <a:ea typeface="Calibri" panose="020F0502020204030204" pitchFamily="34" charset="0"/>
              </a:rPr>
              <a:t>, a </a:t>
            </a:r>
            <a:r>
              <a:rPr lang="pt-BR" b="1" dirty="0">
                <a:latin typeface="Calibri" panose="020F0502020204030204" pitchFamily="34" charset="0"/>
                <a:ea typeface="Calibri" panose="020F0502020204030204" pitchFamily="34" charset="0"/>
              </a:rPr>
              <a:t>pobreza carente ou com privações</a:t>
            </a:r>
            <a:r>
              <a:rPr lang="pt-BR" dirty="0">
                <a:latin typeface="Calibri" panose="020F0502020204030204" pitchFamily="34" charset="0"/>
                <a:ea typeface="Calibri" panose="020F0502020204030204" pitchFamily="34" charset="0"/>
              </a:rPr>
              <a:t>, a </a:t>
            </a:r>
            <a:r>
              <a:rPr lang="pt-BR" b="1" dirty="0">
                <a:latin typeface="Calibri" panose="020F0502020204030204" pitchFamily="34" charset="0"/>
                <a:ea typeface="Calibri" panose="020F0502020204030204" pitchFamily="34" charset="0"/>
              </a:rPr>
              <a:t>pobreza transitória</a:t>
            </a:r>
            <a:r>
              <a:rPr lang="pt-BR" dirty="0">
                <a:latin typeface="Calibri" panose="020F0502020204030204" pitchFamily="34" charset="0"/>
                <a:ea typeface="Calibri" panose="020F0502020204030204" pitchFamily="34" charset="0"/>
              </a:rPr>
              <a:t> e a </a:t>
            </a:r>
            <a:r>
              <a:rPr lang="pt-BR" b="1" dirty="0">
                <a:latin typeface="Calibri" panose="020F0502020204030204" pitchFamily="34" charset="0"/>
                <a:ea typeface="Calibri" panose="020F0502020204030204" pitchFamily="34" charset="0"/>
              </a:rPr>
              <a:t>vulnerabilidade social</a:t>
            </a:r>
            <a:endParaRPr lang="pt-BR" dirty="0"/>
          </a:p>
        </p:txBody>
      </p:sp>
      <p:sp>
        <p:nvSpPr>
          <p:cNvPr id="3" name="Retângulo 2">
            <a:extLst>
              <a:ext uri="{FF2B5EF4-FFF2-40B4-BE49-F238E27FC236}">
                <a16:creationId xmlns:a16="http://schemas.microsoft.com/office/drawing/2014/main" xmlns="" id="{B0E583C6-1BE1-4222-A96A-2BEF012CF837}"/>
              </a:ext>
            </a:extLst>
          </p:cNvPr>
          <p:cNvSpPr/>
          <p:nvPr/>
        </p:nvSpPr>
        <p:spPr>
          <a:xfrm>
            <a:off x="221604" y="4954445"/>
            <a:ext cx="11555897" cy="1200329"/>
          </a:xfrm>
          <a:prstGeom prst="rect">
            <a:avLst/>
          </a:prstGeom>
        </p:spPr>
        <p:txBody>
          <a:bodyPr wrap="square">
            <a:spAutoFit/>
          </a:bodyPr>
          <a:lstStyle/>
          <a:p>
            <a:r>
              <a:rPr lang="pt-BR" dirty="0">
                <a:latin typeface="Calibri" panose="020F0502020204030204" pitchFamily="34" charset="0"/>
                <a:ea typeface="Calibri" panose="020F0502020204030204" pitchFamily="34" charset="0"/>
              </a:rPr>
              <a:t>indicadores de pobreza multidimensional são inspirados em abordagens conceituais e normativas que refletem a </a:t>
            </a:r>
            <a:r>
              <a:rPr lang="pt-BR" b="1" dirty="0">
                <a:latin typeface="Calibri" panose="020F0502020204030204" pitchFamily="34" charset="0"/>
                <a:ea typeface="Calibri" panose="020F0502020204030204" pitchFamily="34" charset="0"/>
              </a:rPr>
              <a:t>complexidade do fenômeno</a:t>
            </a:r>
            <a:r>
              <a:rPr lang="pt-BR" dirty="0">
                <a:latin typeface="Calibri" panose="020F0502020204030204" pitchFamily="34" charset="0"/>
                <a:ea typeface="Calibri" panose="020F0502020204030204" pitchFamily="34" charset="0"/>
              </a:rPr>
              <a:t>, das </a:t>
            </a:r>
            <a:r>
              <a:rPr lang="pt-BR" b="1" dirty="0">
                <a:latin typeface="Calibri" panose="020F0502020204030204" pitchFamily="34" charset="0"/>
                <a:ea typeface="Calibri" panose="020F0502020204030204" pitchFamily="34" charset="0"/>
              </a:rPr>
              <a:t>múltiplas privações a direitos sociais</a:t>
            </a:r>
            <a:r>
              <a:rPr lang="pt-BR" dirty="0">
                <a:latin typeface="Calibri" panose="020F0502020204030204" pitchFamily="34" charset="0"/>
                <a:ea typeface="Calibri" panose="020F0502020204030204" pitchFamily="34" charset="0"/>
              </a:rPr>
              <a:t>, </a:t>
            </a:r>
            <a:r>
              <a:rPr lang="pt-BR" b="1" dirty="0">
                <a:latin typeface="Calibri" panose="020F0502020204030204" pitchFamily="34" charset="0"/>
                <a:ea typeface="Calibri" panose="020F0502020204030204" pitchFamily="34" charset="0"/>
              </a:rPr>
              <a:t>serviços</a:t>
            </a:r>
            <a:r>
              <a:rPr lang="pt-BR" dirty="0">
                <a:latin typeface="Calibri" panose="020F0502020204030204" pitchFamily="34" charset="0"/>
                <a:ea typeface="Calibri" panose="020F0502020204030204" pitchFamily="34" charset="0"/>
              </a:rPr>
              <a:t> públicos e </a:t>
            </a:r>
            <a:r>
              <a:rPr lang="pt-BR" b="1" dirty="0">
                <a:latin typeface="Calibri" panose="020F0502020204030204" pitchFamily="34" charset="0"/>
                <a:ea typeface="Calibri" panose="020F0502020204030204" pitchFamily="34" charset="0"/>
              </a:rPr>
              <a:t>oportunidades</a:t>
            </a:r>
            <a:r>
              <a:rPr lang="pt-BR" dirty="0">
                <a:latin typeface="Calibri" panose="020F0502020204030204" pitchFamily="34" charset="0"/>
                <a:ea typeface="Calibri" panose="020F0502020204030204" pitchFamily="34" charset="0"/>
              </a:rPr>
              <a:t> de crescimento pessoal e participação produtiva que consubstanciaram a estratégia de Desenvolvimento Inclusivo no período de 2010-2015.</a:t>
            </a:r>
            <a:endParaRPr lang="pt-BR" dirty="0"/>
          </a:p>
        </p:txBody>
      </p:sp>
    </p:spTree>
    <p:extLst>
      <p:ext uri="{BB962C8B-B14F-4D97-AF65-F5344CB8AC3E}">
        <p14:creationId xmlns:p14="http://schemas.microsoft.com/office/powerpoint/2010/main" val="4030886881"/>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extLst>
              <a:ext uri="{FF2B5EF4-FFF2-40B4-BE49-F238E27FC236}">
                <a16:creationId xmlns:a16="http://schemas.microsoft.com/office/drawing/2014/main" xmlns="" id="{B8D175F8-CF7B-4A9C-956D-D75F6A906AFE}"/>
              </a:ext>
            </a:extLst>
          </p:cNvPr>
          <p:cNvSpPr/>
          <p:nvPr/>
        </p:nvSpPr>
        <p:spPr>
          <a:xfrm>
            <a:off x="781878" y="1743455"/>
            <a:ext cx="9674087" cy="34163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pt-BR" sz="2400" dirty="0">
                <a:solidFill>
                  <a:srgbClr val="4B4B4C"/>
                </a:solidFill>
                <a:latin typeface="Times New Roman" panose="02020603050405020304" pitchFamily="18" charset="0"/>
                <a:cs typeface="Times New Roman" panose="02020603050405020304" pitchFamily="18" charset="0"/>
              </a:rPr>
              <a:t>1) Conceitos Básicos:</a:t>
            </a:r>
          </a:p>
          <a:p>
            <a:r>
              <a:rPr lang="pt-BR" sz="2400" dirty="0">
                <a:solidFill>
                  <a:srgbClr val="4B4B4C"/>
                </a:solidFill>
                <a:latin typeface="Times New Roman" panose="02020603050405020304" pitchFamily="18" charset="0"/>
                <a:cs typeface="Times New Roman" panose="02020603050405020304" pitchFamily="18" charset="0"/>
              </a:rPr>
              <a:t>Definição / sistema de indicadores / Tipologias / propriedades;</a:t>
            </a:r>
          </a:p>
          <a:p>
            <a:endParaRPr lang="pt-BR" sz="2400" dirty="0">
              <a:solidFill>
                <a:srgbClr val="4B4B4C"/>
              </a:solidFill>
              <a:latin typeface="Times New Roman" panose="02020603050405020304" pitchFamily="18" charset="0"/>
              <a:cs typeface="Times New Roman" panose="02020603050405020304" pitchFamily="18" charset="0"/>
            </a:endParaRPr>
          </a:p>
          <a:p>
            <a:r>
              <a:rPr lang="pt-BR" sz="2400" dirty="0">
                <a:solidFill>
                  <a:srgbClr val="4B4B4C"/>
                </a:solidFill>
                <a:latin typeface="Times New Roman" panose="02020603050405020304" pitchFamily="18" charset="0"/>
                <a:cs typeface="Times New Roman" panose="02020603050405020304" pitchFamily="18" charset="0"/>
              </a:rPr>
              <a:t>2) Fontes de dados, Pesquisas e Relatórios Sociais;</a:t>
            </a:r>
          </a:p>
          <a:p>
            <a:endParaRPr lang="pt-BR" sz="2400" dirty="0">
              <a:solidFill>
                <a:srgbClr val="4B4B4C"/>
              </a:solidFill>
              <a:latin typeface="Times New Roman" panose="02020603050405020304" pitchFamily="18" charset="0"/>
              <a:cs typeface="Times New Roman" panose="02020603050405020304" pitchFamily="18" charset="0"/>
            </a:endParaRPr>
          </a:p>
          <a:p>
            <a:r>
              <a:rPr lang="pt-BR" sz="2400" dirty="0">
                <a:solidFill>
                  <a:srgbClr val="4B4B4C"/>
                </a:solidFill>
                <a:latin typeface="Times New Roman" panose="02020603050405020304" pitchFamily="18" charset="0"/>
                <a:cs typeface="Times New Roman" panose="02020603050405020304" pitchFamily="18" charset="0"/>
              </a:rPr>
              <a:t>3) Principais Indicadores Sociais</a:t>
            </a:r>
          </a:p>
          <a:p>
            <a:endParaRPr lang="pt-BR" sz="2400" dirty="0">
              <a:solidFill>
                <a:srgbClr val="4B4B4C"/>
              </a:solidFill>
              <a:latin typeface="Times New Roman" panose="02020603050405020304" pitchFamily="18" charset="0"/>
              <a:cs typeface="Times New Roman" panose="02020603050405020304" pitchFamily="18" charset="0"/>
            </a:endParaRPr>
          </a:p>
          <a:p>
            <a:r>
              <a:rPr lang="pt-BR" sz="2400" dirty="0">
                <a:solidFill>
                  <a:srgbClr val="4B4B4C"/>
                </a:solidFill>
                <a:latin typeface="Times New Roman" panose="02020603050405020304" pitchFamily="18" charset="0"/>
                <a:cs typeface="Times New Roman" panose="02020603050405020304" pitchFamily="18" charset="0"/>
              </a:rPr>
              <a:t>4) Indicadores e Politicas sociais</a:t>
            </a:r>
          </a:p>
          <a:p>
            <a:endParaRPr lang="pt-BR" sz="2400" dirty="0">
              <a:solidFill>
                <a:srgbClr val="4B4B4C"/>
              </a:solidFill>
              <a:latin typeface="Times New Roman" panose="02020603050405020304" pitchFamily="18" charset="0"/>
              <a:cs typeface="Times New Roman" panose="02020603050405020304" pitchFamily="18" charset="0"/>
            </a:endParaRPr>
          </a:p>
        </p:txBody>
      </p:sp>
      <p:sp>
        <p:nvSpPr>
          <p:cNvPr id="5" name="Retângulo 4">
            <a:extLst>
              <a:ext uri="{FF2B5EF4-FFF2-40B4-BE49-F238E27FC236}">
                <a16:creationId xmlns:a16="http://schemas.microsoft.com/office/drawing/2014/main" xmlns="" id="{FCE9C373-1193-489C-89EB-1A4A347BAED1}"/>
              </a:ext>
            </a:extLst>
          </p:cNvPr>
          <p:cNvSpPr/>
          <p:nvPr/>
        </p:nvSpPr>
        <p:spPr>
          <a:xfrm>
            <a:off x="569843" y="289099"/>
            <a:ext cx="1002197" cy="523220"/>
          </a:xfrm>
          <a:prstGeom prst="rect">
            <a:avLst/>
          </a:prstGeom>
        </p:spPr>
        <p:txBody>
          <a:bodyPr wrap="none">
            <a:spAutoFit/>
          </a:bodyPr>
          <a:lstStyle/>
          <a:p>
            <a:r>
              <a:rPr lang="pt-BR" sz="2800" dirty="0">
                <a:solidFill>
                  <a:schemeClr val="bg1"/>
                </a:solidFill>
                <a:latin typeface="Times New Roman" panose="02020603050405020304" pitchFamily="18" charset="0"/>
                <a:cs typeface="Times New Roman" panose="02020603050405020304" pitchFamily="18" charset="0"/>
              </a:rPr>
              <a:t>Eixos</a:t>
            </a:r>
          </a:p>
        </p:txBody>
      </p:sp>
    </p:spTree>
    <p:extLst>
      <p:ext uri="{BB962C8B-B14F-4D97-AF65-F5344CB8AC3E}">
        <p14:creationId xmlns:p14="http://schemas.microsoft.com/office/powerpoint/2010/main" val="2137101145"/>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1F4B76D8-F746-40BD-A68C-C1D001E02E0D}"/>
              </a:ext>
            </a:extLst>
          </p:cNvPr>
          <p:cNvSpPr/>
          <p:nvPr/>
        </p:nvSpPr>
        <p:spPr>
          <a:xfrm>
            <a:off x="533400" y="1102948"/>
            <a:ext cx="10693400" cy="5098255"/>
          </a:xfrm>
          <a:prstGeom prst="rect">
            <a:avLst/>
          </a:prstGeom>
        </p:spPr>
        <p:txBody>
          <a:bodyPr wrap="square">
            <a:spAutoFit/>
          </a:bodyPr>
          <a:lstStyle/>
          <a:p>
            <a:pPr marL="457200" algn="ctr">
              <a:lnSpc>
                <a:spcPct val="107000"/>
              </a:lnSpc>
              <a:spcAft>
                <a:spcPts val="0"/>
              </a:spcAft>
            </a:pP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742950" indent="-285750" algn="just">
              <a:lnSpc>
                <a:spcPct val="107000"/>
              </a:lnSpc>
              <a:spcAft>
                <a:spcPts val="0"/>
              </a:spcAft>
              <a:buFont typeface="Arial" panose="020B0604020202020204" pitchFamily="34" charset="0"/>
              <a:buChar char="•"/>
            </a:pPr>
            <a:r>
              <a:rPr lang="pt-BR" sz="1600" cap="all" dirty="0">
                <a:latin typeface="Calibri" panose="020F0502020204030204" pitchFamily="34" charset="0"/>
                <a:ea typeface="Calibri" panose="020F0502020204030204" pitchFamily="34" charset="0"/>
                <a:cs typeface="Calibri" panose="020F0502020204030204" pitchFamily="34" charset="0"/>
              </a:rPr>
              <a:t>É</a:t>
            </a:r>
            <a:r>
              <a:rPr lang="pt-BR" sz="1600" dirty="0">
                <a:latin typeface="Calibri" panose="020F0502020204030204" pitchFamily="34" charset="0"/>
                <a:ea typeface="Calibri" panose="020F0502020204030204" pitchFamily="34" charset="0"/>
                <a:cs typeface="Calibri" panose="020F0502020204030204" pitchFamily="34" charset="0"/>
              </a:rPr>
              <a:t> um indicador que busca uma síntese de três dimensões sociais: oportunidades crescentes de desfrutar uma vida saudável e longa e de dispor de um padrão adequado de vida.</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800100" indent="-342900" algn="just">
              <a:lnSpc>
                <a:spcPct val="107000"/>
              </a:lnSpc>
              <a:spcAft>
                <a:spcPts val="0"/>
              </a:spcAft>
              <a:buFont typeface="+mj-lt"/>
              <a:buAutoNum type="arabicPeriod"/>
            </a:pPr>
            <a:r>
              <a:rPr lang="pt-BR" sz="1600" i="1" dirty="0">
                <a:latin typeface="Calibri" panose="020F0502020204030204" pitchFamily="34" charset="0"/>
                <a:ea typeface="Calibri" panose="020F0502020204030204" pitchFamily="34" charset="0"/>
                <a:cs typeface="Calibri" panose="020F0502020204030204" pitchFamily="34" charset="0"/>
              </a:rPr>
              <a:t>Nível educacional: computado com base na escolaridade média e anos esperados da escolarização;</a:t>
            </a:r>
            <a:endParaRPr lang="pt-BR" sz="1600" i="1" dirty="0">
              <a:latin typeface="Calibri" panose="020F0502020204030204" pitchFamily="34" charset="0"/>
              <a:ea typeface="Calibri" panose="020F0502020204030204" pitchFamily="34" charset="0"/>
              <a:cs typeface="Times New Roman" panose="02020603050405020304" pitchFamily="18" charset="0"/>
            </a:endParaRPr>
          </a:p>
          <a:p>
            <a:pPr marL="800100" indent="-342900" algn="just">
              <a:lnSpc>
                <a:spcPct val="107000"/>
              </a:lnSpc>
              <a:spcAft>
                <a:spcPts val="0"/>
              </a:spcAft>
              <a:buFont typeface="+mj-lt"/>
              <a:buAutoNum type="arabicPeriod"/>
            </a:pPr>
            <a:r>
              <a:rPr lang="pt-BR" sz="1600" i="1" dirty="0">
                <a:latin typeface="Calibri" panose="020F0502020204030204" pitchFamily="34" charset="0"/>
                <a:ea typeface="Calibri" panose="020F0502020204030204" pitchFamily="34" charset="0"/>
                <a:cs typeface="Calibri" panose="020F0502020204030204" pitchFamily="34" charset="0"/>
              </a:rPr>
              <a:t>Esperança de vida: síntese das </a:t>
            </a:r>
            <a:r>
              <a:rPr lang="pt-BR" sz="1600" i="1" dirty="0" err="1">
                <a:latin typeface="Calibri" panose="020F0502020204030204" pitchFamily="34" charset="0"/>
                <a:ea typeface="Calibri" panose="020F0502020204030204" pitchFamily="34" charset="0"/>
                <a:cs typeface="Calibri" panose="020F0502020204030204" pitchFamily="34" charset="0"/>
              </a:rPr>
              <a:t>consições</a:t>
            </a:r>
            <a:r>
              <a:rPr lang="pt-BR" sz="1600" i="1" dirty="0">
                <a:latin typeface="Calibri" panose="020F0502020204030204" pitchFamily="34" charset="0"/>
                <a:ea typeface="Calibri" panose="020F0502020204030204" pitchFamily="34" charset="0"/>
                <a:cs typeface="Calibri" panose="020F0502020204030204" pitchFamily="34" charset="0"/>
              </a:rPr>
              <a:t> de saúde e risco de morbimortalidade;</a:t>
            </a:r>
            <a:endParaRPr lang="pt-BR" sz="1600" i="1" dirty="0">
              <a:latin typeface="Calibri" panose="020F0502020204030204" pitchFamily="34" charset="0"/>
              <a:ea typeface="Calibri" panose="020F0502020204030204" pitchFamily="34" charset="0"/>
              <a:cs typeface="Times New Roman" panose="02020603050405020304" pitchFamily="18" charset="0"/>
            </a:endParaRPr>
          </a:p>
          <a:p>
            <a:pPr marL="800100" indent="-342900" algn="just">
              <a:lnSpc>
                <a:spcPct val="107000"/>
              </a:lnSpc>
              <a:spcAft>
                <a:spcPts val="0"/>
              </a:spcAft>
              <a:buFont typeface="+mj-lt"/>
              <a:buAutoNum type="arabicPeriod"/>
            </a:pPr>
            <a:r>
              <a:rPr lang="pt-BR" sz="1600" i="1" dirty="0">
                <a:latin typeface="Calibri" panose="020F0502020204030204" pitchFamily="34" charset="0"/>
                <a:ea typeface="Calibri" panose="020F0502020204030204" pitchFamily="34" charset="0"/>
                <a:cs typeface="Calibri" panose="020F0502020204030204" pitchFamily="34" charset="0"/>
              </a:rPr>
              <a:t>PIB: PIB per capita ajustado segundo o poder de paridade de compra em relação ao dólar nos EUA;</a:t>
            </a:r>
            <a:endParaRPr lang="pt-BR" sz="1600" i="1" dirty="0">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spcAft>
                <a:spcPts val="0"/>
              </a:spcAft>
            </a:pPr>
            <a:r>
              <a:rPr lang="pt-BR" sz="1600" dirty="0">
                <a:latin typeface="Calibri" panose="020F0502020204030204" pitchFamily="34" charset="0"/>
                <a:ea typeface="Calibri" panose="020F0502020204030204" pitchFamily="34" charset="0"/>
                <a:cs typeface="Calibri" panose="020F0502020204030204" pitchFamily="34" charset="0"/>
              </a:rPr>
              <a:t>O IDH e, em especial, os relatórios de Desenvolvimento humano foram uma contribuição importante nos anos 1990 para o ressurgimento de nova onda do ‘Movimento dos indicadores sociais’ pois resgataram-se para a agenda internacional o desconforto recorrente do uso do produto interno Bruto per capita como indicador de nível de desenvolvimento socioeconômico.</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742950" indent="-285750" algn="just">
              <a:lnSpc>
                <a:spcPct val="107000"/>
              </a:lnSpc>
              <a:spcAft>
                <a:spcPts val="800"/>
              </a:spcAft>
              <a:buFont typeface="Arial" panose="020B0604020202020204" pitchFamily="34" charset="0"/>
              <a:buChar char="•"/>
            </a:pPr>
            <a:r>
              <a:rPr lang="pt-BR" sz="1600" i="1" dirty="0">
                <a:latin typeface="Calibri" panose="020F0502020204030204" pitchFamily="34" charset="0"/>
                <a:ea typeface="Calibri" panose="020F0502020204030204" pitchFamily="34" charset="0"/>
                <a:cs typeface="Calibri" panose="020F0502020204030204" pitchFamily="34" charset="0"/>
              </a:rPr>
              <a:t>O IDH foi perdendo sua capacidade de retratar mudanças sociais em países de alto e médio desenvolvimento, assim como de captar os efeitos dos efeitos de investimento em gestão de políticas sociais em diversos países. Tal fato deriva das limitações de ordem conceitual e também de natureza metodológica.  </a:t>
            </a:r>
            <a:r>
              <a:rPr lang="pt-BR" sz="1600" dirty="0">
                <a:latin typeface="Calibri" panose="020F0502020204030204" pitchFamily="34" charset="0"/>
                <a:ea typeface="Calibri" panose="020F0502020204030204" pitchFamily="34" charset="0"/>
                <a:cs typeface="Calibri" panose="020F0502020204030204" pitchFamily="34" charset="0"/>
              </a:rPr>
              <a:t>Resumidamente, as insuficiências do conceito empregado advêm do fato em este se basear em uma teoria do desenvolvimento considerada como pouco abrangente por boa parte da comunidade acadêmica. Se desenvolvimento não é apenas crescimento econômico, também não pode se resumir em ampliação do capital humano. Em termos políticos-programáticos, o conceito de desenvolvimento humano está baseado em uma orientação ideológica minimalista do papel do estado, com uma visão muito restritiva de política social e em descompasso com a experiência empírica de construção de sistemas de proteção social em países desenvolvidos e, particularmente, a vivencia pelo Brasil após a constituição de 1988. </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tângulo 2"/>
          <p:cNvSpPr/>
          <p:nvPr/>
        </p:nvSpPr>
        <p:spPr>
          <a:xfrm>
            <a:off x="99927" y="372918"/>
            <a:ext cx="5184946" cy="388696"/>
          </a:xfrm>
          <a:prstGeom prst="rect">
            <a:avLst/>
          </a:prstGeom>
        </p:spPr>
        <p:txBody>
          <a:bodyPr wrap="none">
            <a:spAutoFit/>
          </a:bodyPr>
          <a:lstStyle/>
          <a:p>
            <a:pPr marL="457200">
              <a:lnSpc>
                <a:spcPct val="107000"/>
              </a:lnSpc>
              <a:spcAft>
                <a:spcPts val="0"/>
              </a:spcAft>
            </a:pPr>
            <a:r>
              <a:rPr lang="pt-BR" cap="all" dirty="0">
                <a:solidFill>
                  <a:schemeClr val="bg1"/>
                </a:solidFill>
                <a:latin typeface="Calibri" panose="020F0502020204030204" pitchFamily="34" charset="0"/>
                <a:ea typeface="Calibri" panose="020F0502020204030204" pitchFamily="34" charset="0"/>
                <a:cs typeface="Calibri" panose="020F0502020204030204" pitchFamily="34" charset="0"/>
              </a:rPr>
              <a:t>Índice de Desenvolvimento humanos – IDH</a:t>
            </a:r>
            <a:endParaRPr lang="pt-BR"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5102599"/>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AEECE333-2A94-43A1-B613-7C4BAD44DAF1}"/>
              </a:ext>
            </a:extLst>
          </p:cNvPr>
          <p:cNvSpPr/>
          <p:nvPr/>
        </p:nvSpPr>
        <p:spPr>
          <a:xfrm>
            <a:off x="0" y="686759"/>
            <a:ext cx="12192000" cy="5348259"/>
          </a:xfrm>
          <a:prstGeom prst="rect">
            <a:avLst/>
          </a:prstGeom>
        </p:spPr>
        <p:txBody>
          <a:bodyPr wrap="square">
            <a:spAutoFit/>
          </a:bodyPr>
          <a:lstStyle/>
          <a:p>
            <a:pPr marL="457200">
              <a:lnSpc>
                <a:spcPct val="107000"/>
              </a:lnSpc>
              <a:spcAft>
                <a:spcPts val="0"/>
              </a:spcAft>
            </a:pPr>
            <a:endParaRPr lang="pt-BR" sz="1600" dirty="0">
              <a:latin typeface="Calibri" panose="020F0502020204030204" pitchFamily="34" charset="0"/>
              <a:ea typeface="Calibri" panose="020F0502020204030204" pitchFamily="34" charset="0"/>
              <a:cs typeface="Calibri" panose="020F0502020204030204" pitchFamily="34" charset="0"/>
            </a:endParaRPr>
          </a:p>
          <a:p>
            <a:pPr marL="457200">
              <a:lnSpc>
                <a:spcPct val="107000"/>
              </a:lnSpc>
              <a:spcAft>
                <a:spcPts val="0"/>
              </a:spcAft>
            </a:pPr>
            <a:endParaRPr lang="pt-BR" sz="1600" dirty="0">
              <a:latin typeface="Calibri" panose="020F0502020204030204" pitchFamily="34" charset="0"/>
              <a:ea typeface="Calibri" panose="020F0502020204030204" pitchFamily="34" charset="0"/>
              <a:cs typeface="Calibri" panose="020F0502020204030204" pitchFamily="34" charset="0"/>
            </a:endParaRPr>
          </a:p>
          <a:p>
            <a:pPr marL="457200">
              <a:lnSpc>
                <a:spcPct val="107000"/>
              </a:lnSpc>
              <a:spcAft>
                <a:spcPts val="0"/>
              </a:spcAft>
            </a:pPr>
            <a:r>
              <a:rPr lang="pt-BR" sz="1600" dirty="0">
                <a:latin typeface="Calibri" panose="020F0502020204030204" pitchFamily="34" charset="0"/>
                <a:ea typeface="Calibri" panose="020F0502020204030204" pitchFamily="34" charset="0"/>
                <a:cs typeface="Calibri" panose="020F0502020204030204" pitchFamily="34" charset="0"/>
              </a:rPr>
              <a:t>INDICADORES HABITACIONAIS:</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spcAft>
                <a:spcPts val="0"/>
              </a:spcAft>
            </a:pPr>
            <a:r>
              <a:rPr lang="pt-BR" sz="1600" dirty="0">
                <a:latin typeface="Calibri" panose="020F0502020204030204" pitchFamily="34" charset="0"/>
                <a:ea typeface="Calibri" panose="020F0502020204030204" pitchFamily="34" charset="0"/>
                <a:cs typeface="Calibri" panose="020F0502020204030204" pitchFamily="34" charset="0"/>
              </a:rPr>
              <a:t>Proporção de domicílios adequados (p.123);</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spcAft>
                <a:spcPts val="0"/>
              </a:spcAft>
            </a:pPr>
            <a:r>
              <a:rPr lang="pt-BR" sz="1600" dirty="0">
                <a:latin typeface="Calibri" panose="020F0502020204030204" pitchFamily="34" charset="0"/>
                <a:ea typeface="Calibri" panose="020F0502020204030204" pitchFamily="34" charset="0"/>
                <a:cs typeface="Calibri" panose="020F0502020204030204" pitchFamily="34" charset="0"/>
              </a:rPr>
              <a:t>Taxa de cobertura de serviços urbanos</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spcAft>
                <a:spcPts val="0"/>
              </a:spcAft>
            </a:pPr>
            <a:r>
              <a:rPr lang="pt-BR" sz="1600" dirty="0">
                <a:latin typeface="Calibri" panose="020F0502020204030204" pitchFamily="34" charset="0"/>
                <a:ea typeface="Calibri" panose="020F0502020204030204" pitchFamily="34" charset="0"/>
                <a:cs typeface="Calibri" panose="020F0502020204030204" pitchFamily="34" charset="0"/>
              </a:rPr>
              <a:t>Indicadores de transporte</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742950" indent="-285750" algn="just">
              <a:lnSpc>
                <a:spcPct val="107000"/>
              </a:lnSpc>
              <a:spcAft>
                <a:spcPts val="0"/>
              </a:spcAft>
              <a:buFont typeface="Arial" panose="020B0604020202020204" pitchFamily="34" charset="0"/>
              <a:buChar char="•"/>
            </a:pPr>
            <a:r>
              <a:rPr lang="pt-BR" dirty="0">
                <a:latin typeface="Calibri" panose="020F0502020204030204" pitchFamily="34" charset="0"/>
                <a:ea typeface="Calibri" panose="020F0502020204030204" pitchFamily="34" charset="0"/>
                <a:cs typeface="Calibri" panose="020F0502020204030204" pitchFamily="34" charset="0"/>
              </a:rPr>
              <a:t>Indicadores de qualidade de vida</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742950" indent="-285750">
              <a:lnSpc>
                <a:spcPct val="107000"/>
              </a:lnSpc>
              <a:spcAft>
                <a:spcPts val="0"/>
              </a:spcAft>
              <a:buFont typeface="Arial" panose="020B0604020202020204" pitchFamily="34" charset="0"/>
              <a:buChar char="•"/>
            </a:pPr>
            <a:r>
              <a:rPr lang="pt-BR" sz="1600" dirty="0">
                <a:latin typeface="Calibri" panose="020F0502020204030204" pitchFamily="34" charset="0"/>
                <a:ea typeface="Calibri" panose="020F0502020204030204" pitchFamily="34" charset="0"/>
                <a:cs typeface="Calibri" panose="020F0502020204030204" pitchFamily="34" charset="0"/>
              </a:rPr>
              <a:t>Indicadores de criminalidade </a:t>
            </a:r>
            <a:r>
              <a:rPr lang="pt-BR" sz="1600">
                <a:latin typeface="Calibri" panose="020F0502020204030204" pitchFamily="34" charset="0"/>
                <a:ea typeface="Calibri" panose="020F0502020204030204" pitchFamily="34" charset="0"/>
                <a:cs typeface="Calibri" panose="020F0502020204030204" pitchFamily="34" charset="0"/>
              </a:rPr>
              <a:t>e homicídios </a:t>
            </a:r>
          </a:p>
          <a:p>
            <a:pPr marL="742950" indent="-285750">
              <a:lnSpc>
                <a:spcPct val="107000"/>
              </a:lnSpc>
              <a:spcAft>
                <a:spcPts val="0"/>
              </a:spcAft>
              <a:buFont typeface="Arial" panose="020B0604020202020204" pitchFamily="34" charset="0"/>
              <a:buChar char="•"/>
            </a:pPr>
            <a:r>
              <a:rPr lang="pt-BR" sz="1600">
                <a:latin typeface="Calibri" panose="020F0502020204030204" pitchFamily="34" charset="0"/>
                <a:ea typeface="Calibri" panose="020F0502020204030204" pitchFamily="34" charset="0"/>
                <a:cs typeface="Calibri" panose="020F0502020204030204" pitchFamily="34" charset="0"/>
              </a:rPr>
              <a:t>Indicadores </a:t>
            </a:r>
            <a:r>
              <a:rPr lang="pt-BR" sz="1600" dirty="0" err="1">
                <a:latin typeface="Calibri" panose="020F0502020204030204" pitchFamily="34" charset="0"/>
                <a:ea typeface="Calibri" panose="020F0502020204030204" pitchFamily="34" charset="0"/>
                <a:cs typeface="Calibri" panose="020F0502020204030204" pitchFamily="34" charset="0"/>
              </a:rPr>
              <a:t>políticos-sociais</a:t>
            </a:r>
            <a:r>
              <a:rPr lang="pt-BR" sz="1600" dirty="0">
                <a:latin typeface="Calibri" panose="020F0502020204030204" pitchFamily="34" charset="0"/>
                <a:ea typeface="Calibri" panose="020F0502020204030204" pitchFamily="34" charset="0"/>
                <a:cs typeface="Calibri" panose="020F0502020204030204" pitchFamily="34" charset="0"/>
              </a:rPr>
              <a:t> de opinião pública</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742950" indent="-285750" algn="just">
              <a:lnSpc>
                <a:spcPct val="107000"/>
              </a:lnSpc>
              <a:spcAft>
                <a:spcPts val="0"/>
              </a:spcAft>
              <a:buFont typeface="Arial" panose="020B0604020202020204" pitchFamily="34" charset="0"/>
              <a:buChar char="•"/>
            </a:pPr>
            <a:r>
              <a:rPr lang="pt-BR" dirty="0">
                <a:latin typeface="Calibri" panose="020F0502020204030204" pitchFamily="34" charset="0"/>
                <a:ea typeface="Calibri" panose="020F0502020204030204" pitchFamily="34" charset="0"/>
                <a:cs typeface="Calibri" panose="020F0502020204030204" pitchFamily="34" charset="0"/>
              </a:rPr>
              <a:t>Indicadores de condição de cidadania</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742950" indent="-285750" algn="just">
              <a:lnSpc>
                <a:spcPct val="107000"/>
              </a:lnSpc>
              <a:spcAft>
                <a:spcPts val="0"/>
              </a:spcAft>
              <a:buFont typeface="Arial" panose="020B0604020202020204" pitchFamily="34" charset="0"/>
              <a:buChar char="•"/>
            </a:pPr>
            <a:r>
              <a:rPr lang="pt-BR" dirty="0">
                <a:latin typeface="Calibri" panose="020F0502020204030204" pitchFamily="34" charset="0"/>
                <a:ea typeface="Calibri" panose="020F0502020204030204" pitchFamily="34" charset="0"/>
                <a:cs typeface="Calibri" panose="020F0502020204030204" pitchFamily="34" charset="0"/>
              </a:rPr>
              <a:t>Taxa de sindicalização</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742950" indent="-285750" algn="just">
              <a:lnSpc>
                <a:spcPct val="107000"/>
              </a:lnSpc>
              <a:spcAft>
                <a:spcPts val="0"/>
              </a:spcAft>
              <a:buFont typeface="Arial" panose="020B0604020202020204" pitchFamily="34" charset="0"/>
              <a:buChar char="•"/>
            </a:pPr>
            <a:r>
              <a:rPr lang="pt-BR" dirty="0">
                <a:latin typeface="Calibri" panose="020F0502020204030204" pitchFamily="34" charset="0"/>
                <a:ea typeface="Calibri" panose="020F0502020204030204" pitchFamily="34" charset="0"/>
                <a:cs typeface="Calibri" panose="020F0502020204030204" pitchFamily="34" charset="0"/>
              </a:rPr>
              <a:t>Taxa de comparecimento às eleições</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742950" indent="-285750" algn="just">
              <a:lnSpc>
                <a:spcPct val="107000"/>
              </a:lnSpc>
              <a:spcAft>
                <a:spcPts val="0"/>
              </a:spcAft>
              <a:buFont typeface="Arial" panose="020B0604020202020204" pitchFamily="34" charset="0"/>
              <a:buChar char="•"/>
            </a:pPr>
            <a:r>
              <a:rPr lang="pt-BR" dirty="0">
                <a:latin typeface="Calibri" panose="020F0502020204030204" pitchFamily="34" charset="0"/>
                <a:ea typeface="Calibri" panose="020F0502020204030204" pitchFamily="34" charset="0"/>
                <a:cs typeface="Calibri" panose="020F0502020204030204" pitchFamily="34" charset="0"/>
              </a:rPr>
              <a:t>Indicadores de opinião pública e intenção de voto</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pt-BR" dirty="0">
                <a:latin typeface="Calibri" panose="020F0502020204030204" pitchFamily="34" charset="0"/>
                <a:ea typeface="Calibri" panose="020F0502020204030204" pitchFamily="34" charset="0"/>
                <a:cs typeface="Calibri" panose="020F0502020204030204" pitchFamily="34" charset="0"/>
              </a:rPr>
              <a:t> </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pt-BR" cap="all" dirty="0">
                <a:latin typeface="Calibri" panose="020F0502020204030204" pitchFamily="34" charset="0"/>
                <a:ea typeface="Calibri" panose="020F0502020204030204" pitchFamily="34" charset="0"/>
                <a:cs typeface="Calibri" panose="020F0502020204030204" pitchFamily="34" charset="0"/>
              </a:rPr>
              <a:t>Índices de custo de vida</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spcAft>
                <a:spcPts val="0"/>
              </a:spcAft>
            </a:pPr>
            <a:r>
              <a:rPr lang="pt-BR" sz="1600" cap="all" dirty="0">
                <a:latin typeface="Calibri" panose="020F0502020204030204" pitchFamily="34" charset="0"/>
                <a:ea typeface="Calibri" panose="020F0502020204030204" pitchFamily="34" charset="0"/>
                <a:cs typeface="Calibri" panose="020F0502020204030204" pitchFamily="34" charset="0"/>
              </a:rPr>
              <a:t>Í</a:t>
            </a:r>
            <a:r>
              <a:rPr lang="pt-BR" sz="1600" dirty="0">
                <a:latin typeface="Calibri" panose="020F0502020204030204" pitchFamily="34" charset="0"/>
                <a:ea typeface="Calibri" panose="020F0502020204030204" pitchFamily="34" charset="0"/>
                <a:cs typeface="Calibri" panose="020F0502020204030204" pitchFamily="34" charset="0"/>
              </a:rPr>
              <a:t>ndice Nacional de Preços ao consumidor (INPC) – IBGE;</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spcAft>
                <a:spcPts val="0"/>
              </a:spcAft>
            </a:pPr>
            <a:r>
              <a:rPr lang="pt-BR" sz="1600" dirty="0">
                <a:latin typeface="Calibri" panose="020F0502020204030204" pitchFamily="34" charset="0"/>
                <a:ea typeface="Calibri" panose="020F0502020204030204" pitchFamily="34" charset="0"/>
                <a:cs typeface="Calibri" panose="020F0502020204030204" pitchFamily="34" charset="0"/>
              </a:rPr>
              <a:t>Índice de custo de vida (ICV) – DIEESE;</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spcAft>
                <a:spcPts val="0"/>
              </a:spcAft>
            </a:pPr>
            <a:r>
              <a:rPr lang="pt-BR" sz="1600" dirty="0">
                <a:latin typeface="Calibri" panose="020F0502020204030204" pitchFamily="34" charset="0"/>
                <a:ea typeface="Calibri" panose="020F0502020204030204" pitchFamily="34" charset="0"/>
                <a:cs typeface="Calibri" panose="020F0502020204030204" pitchFamily="34" charset="0"/>
              </a:rPr>
              <a:t>Índice Geral de Preços (IGP) - FGV; (p.145);</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5260750"/>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a:extLst>
              <a:ext uri="{FF2B5EF4-FFF2-40B4-BE49-F238E27FC236}">
                <a16:creationId xmlns:a16="http://schemas.microsoft.com/office/drawing/2014/main" xmlns="" id="{34605CCD-125A-4F42-8C8E-6C9A4D1B4CE1}"/>
              </a:ext>
            </a:extLst>
          </p:cNvPr>
          <p:cNvSpPr txBox="1"/>
          <p:nvPr/>
        </p:nvSpPr>
        <p:spPr>
          <a:xfrm>
            <a:off x="0" y="424069"/>
            <a:ext cx="5920210" cy="461665"/>
          </a:xfrm>
          <a:prstGeom prst="rect">
            <a:avLst/>
          </a:prstGeom>
          <a:noFill/>
        </p:spPr>
        <p:txBody>
          <a:bodyPr wrap="none" rtlCol="0">
            <a:spAutoFit/>
          </a:bodyPr>
          <a:lstStyle/>
          <a:p>
            <a:r>
              <a:rPr lang="pt-BR" sz="2400" dirty="0">
                <a:solidFill>
                  <a:schemeClr val="bg1"/>
                </a:solidFill>
              </a:rPr>
              <a:t>Capítulo 4: Indicadores e políticas sociais</a:t>
            </a:r>
          </a:p>
        </p:txBody>
      </p:sp>
      <p:sp>
        <p:nvSpPr>
          <p:cNvPr id="5" name="Retângulo 4">
            <a:extLst>
              <a:ext uri="{FF2B5EF4-FFF2-40B4-BE49-F238E27FC236}">
                <a16:creationId xmlns:a16="http://schemas.microsoft.com/office/drawing/2014/main" xmlns="" id="{C6289EFB-1B14-443D-88B0-231851886069}"/>
              </a:ext>
            </a:extLst>
          </p:cNvPr>
          <p:cNvSpPr/>
          <p:nvPr/>
        </p:nvSpPr>
        <p:spPr>
          <a:xfrm>
            <a:off x="662610" y="3138828"/>
            <a:ext cx="9462052" cy="2153282"/>
          </a:xfrm>
          <a:prstGeom prst="rect">
            <a:avLst/>
          </a:prstGeom>
        </p:spPr>
        <p:txBody>
          <a:bodyPr wrap="square">
            <a:spAutoFit/>
          </a:bodyPr>
          <a:lstStyle/>
          <a:p>
            <a:pPr lvl="0" algn="just">
              <a:lnSpc>
                <a:spcPct val="107000"/>
              </a:lnSpc>
              <a:spcAft>
                <a:spcPts val="0"/>
              </a:spcAft>
            </a:pPr>
            <a:r>
              <a:rPr lang="pt-BR" sz="2400" b="1" dirty="0">
                <a:solidFill>
                  <a:srgbClr val="002060"/>
                </a:solidFill>
                <a:latin typeface="Calibri" panose="020F0502020204030204" pitchFamily="34" charset="0"/>
                <a:ea typeface="Calibri" panose="020F0502020204030204" pitchFamily="34" charset="0"/>
                <a:cs typeface="Calibri" panose="020F0502020204030204" pitchFamily="34" charset="0"/>
              </a:rPr>
              <a:t>Insumo-processo-produto-resultado-impacto</a:t>
            </a:r>
            <a:endParaRPr lang="pt-BR" sz="2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endParaRPr lang="pt-BR" sz="2400" b="1" dirty="0">
              <a:latin typeface="Calibri" panose="020F0502020204030204" pitchFamily="34" charset="0"/>
              <a:ea typeface="Calibri" panose="020F0502020204030204" pitchFamily="34" charset="0"/>
              <a:cs typeface="Calibri" panose="020F0502020204030204" pitchFamily="34" charset="0"/>
            </a:endParaRPr>
          </a:p>
          <a:p>
            <a:pPr lvl="0" algn="just">
              <a:lnSpc>
                <a:spcPct val="107000"/>
              </a:lnSpc>
              <a:spcAft>
                <a:spcPts val="800"/>
              </a:spcAft>
            </a:pPr>
            <a:r>
              <a:rPr lang="pt-BR" sz="2400" i="1" dirty="0">
                <a:latin typeface="Calibri" panose="020F0502020204030204" pitchFamily="34" charset="0"/>
                <a:ea typeface="Calibri" panose="020F0502020204030204" pitchFamily="34" charset="0"/>
                <a:cs typeface="Calibri" panose="020F0502020204030204" pitchFamily="34" charset="0"/>
              </a:rPr>
              <a:t>Avaliação</a:t>
            </a:r>
            <a:r>
              <a:rPr lang="pt-BR" sz="2400" b="1" dirty="0">
                <a:latin typeface="Calibri" panose="020F0502020204030204" pitchFamily="34" charset="0"/>
                <a:ea typeface="Calibri" panose="020F0502020204030204" pitchFamily="34" charset="0"/>
                <a:cs typeface="Calibri" panose="020F0502020204030204" pitchFamily="34" charset="0"/>
              </a:rPr>
              <a:t>: Eficácia</a:t>
            </a:r>
            <a:r>
              <a:rPr lang="pt-BR" sz="2400" dirty="0">
                <a:latin typeface="Calibri" panose="020F0502020204030204" pitchFamily="34" charset="0"/>
                <a:ea typeface="Calibri" panose="020F0502020204030204" pitchFamily="34" charset="0"/>
                <a:cs typeface="Calibri" panose="020F0502020204030204" pitchFamily="34" charset="0"/>
              </a:rPr>
              <a:t> ( o programa cumpriu seus objetivos?); </a:t>
            </a:r>
            <a:r>
              <a:rPr lang="pt-BR" sz="2400" b="1" dirty="0">
                <a:latin typeface="Calibri" panose="020F0502020204030204" pitchFamily="34" charset="0"/>
                <a:ea typeface="Calibri" panose="020F0502020204030204" pitchFamily="34" charset="0"/>
                <a:cs typeface="Calibri" panose="020F0502020204030204" pitchFamily="34" charset="0"/>
              </a:rPr>
              <a:t>eficiência</a:t>
            </a:r>
            <a:r>
              <a:rPr lang="pt-BR" sz="2400" dirty="0">
                <a:latin typeface="Calibri" panose="020F0502020204030204" pitchFamily="34" charset="0"/>
                <a:ea typeface="Calibri" panose="020F0502020204030204" pitchFamily="34" charset="0"/>
                <a:cs typeface="Calibri" panose="020F0502020204030204" pitchFamily="34" charset="0"/>
              </a:rPr>
              <a:t> (os recursos foram bem empregados?); </a:t>
            </a:r>
            <a:r>
              <a:rPr lang="pt-BR" sz="2400" b="1" dirty="0">
                <a:latin typeface="Calibri" panose="020F0502020204030204" pitchFamily="34" charset="0"/>
                <a:ea typeface="Calibri" panose="020F0502020204030204" pitchFamily="34" charset="0"/>
                <a:cs typeface="Calibri" panose="020F0502020204030204" pitchFamily="34" charset="0"/>
              </a:rPr>
              <a:t>efetividade social</a:t>
            </a:r>
            <a:r>
              <a:rPr lang="pt-BR" sz="2400" dirty="0">
                <a:latin typeface="Calibri" panose="020F0502020204030204" pitchFamily="34" charset="0"/>
                <a:ea typeface="Calibri" panose="020F0502020204030204" pitchFamily="34" charset="0"/>
                <a:cs typeface="Calibri" panose="020F0502020204030204" pitchFamily="34" charset="0"/>
              </a:rPr>
              <a:t> (quais os impactos efetivos gerados pelo programa nos beneficiários e na sociedade?);</a:t>
            </a: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tângulo 5">
            <a:extLst>
              <a:ext uri="{FF2B5EF4-FFF2-40B4-BE49-F238E27FC236}">
                <a16:creationId xmlns:a16="http://schemas.microsoft.com/office/drawing/2014/main" xmlns="" id="{196DCC43-CCC9-41FE-A963-C0F717BD6E43}"/>
              </a:ext>
            </a:extLst>
          </p:cNvPr>
          <p:cNvSpPr/>
          <p:nvPr/>
        </p:nvSpPr>
        <p:spPr>
          <a:xfrm>
            <a:off x="894523" y="1540130"/>
            <a:ext cx="9462052" cy="1200329"/>
          </a:xfrm>
          <a:prstGeom prst="rect">
            <a:avLst/>
          </a:prstGeom>
        </p:spPr>
        <p:txBody>
          <a:bodyPr wrap="square">
            <a:spAutoFit/>
          </a:bodyPr>
          <a:lstStyle/>
          <a:p>
            <a:pPr algn="ctr"/>
            <a:r>
              <a:rPr lang="pt-BR" sz="2400" dirty="0">
                <a:latin typeface="Book Antiqua" panose="02040602050305030304" pitchFamily="18" charset="0"/>
              </a:rPr>
              <a:t>“Tão ou mais importante que construir e dispor de um bom indicador social é garantir sua aplicação apropriada na formulação e avaliação de políticas públicas”.</a:t>
            </a:r>
          </a:p>
        </p:txBody>
      </p:sp>
    </p:spTree>
    <p:extLst>
      <p:ext uri="{BB962C8B-B14F-4D97-AF65-F5344CB8AC3E}">
        <p14:creationId xmlns:p14="http://schemas.microsoft.com/office/powerpoint/2010/main" val="2455734315"/>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7E5F1F4D-5E1A-4E6B-8645-894F45E5EE5C}"/>
              </a:ext>
            </a:extLst>
          </p:cNvPr>
          <p:cNvSpPr/>
          <p:nvPr/>
        </p:nvSpPr>
        <p:spPr>
          <a:xfrm>
            <a:off x="331305" y="1938909"/>
            <a:ext cx="11131826" cy="1724318"/>
          </a:xfrm>
          <a:prstGeom prst="rect">
            <a:avLst/>
          </a:prstGeom>
        </p:spPr>
        <p:txBody>
          <a:bodyPr wrap="square">
            <a:spAutoFit/>
          </a:bodyPr>
          <a:lstStyle/>
          <a:p>
            <a:pPr marL="342900" lvl="0" indent="-342900" algn="just">
              <a:lnSpc>
                <a:spcPct val="107000"/>
              </a:lnSpc>
              <a:spcAft>
                <a:spcPts val="800"/>
              </a:spcAft>
              <a:buFont typeface="Symbol" panose="05050102010706020507" pitchFamily="18" charset="2"/>
              <a:buChar char=""/>
            </a:pPr>
            <a:r>
              <a:rPr lang="pt-BR" sz="2000" b="1" dirty="0">
                <a:latin typeface="Calibri" panose="020F0502020204030204" pitchFamily="34" charset="0"/>
                <a:ea typeface="Calibri" panose="020F0502020204030204" pitchFamily="34" charset="0"/>
                <a:cs typeface="Calibri" panose="020F0502020204030204" pitchFamily="34" charset="0"/>
              </a:rPr>
              <a:t>Diagnóstico propositivo</a:t>
            </a:r>
            <a:r>
              <a:rPr lang="pt-BR" sz="2000" dirty="0">
                <a:latin typeface="Calibri" panose="020F0502020204030204" pitchFamily="34" charset="0"/>
                <a:ea typeface="Calibri" panose="020F0502020204030204" pitchFamily="34" charset="0"/>
                <a:cs typeface="Calibri" panose="020F0502020204030204" pitchFamily="34" charset="0"/>
              </a:rPr>
              <a:t>: um estudo da situação social de uma determinada população, com textos descritivos ou analíticos, tabelas de dados, cartogramas e indicadores específicos, voltados a subsidiar um ou mais programas sociais já previamente delineados. O termo ‘propositivo’ é aqui empregado para diferenciá-los dos diagnósticos do escopo mais geral ... apresentar um balanço da mudança social ou das condições de vida da população.</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tângulo 2">
            <a:extLst>
              <a:ext uri="{FF2B5EF4-FFF2-40B4-BE49-F238E27FC236}">
                <a16:creationId xmlns:a16="http://schemas.microsoft.com/office/drawing/2014/main" xmlns="" id="{6CCE44AF-FA5F-4994-822F-E3CDADF03716}"/>
              </a:ext>
            </a:extLst>
          </p:cNvPr>
          <p:cNvSpPr/>
          <p:nvPr/>
        </p:nvSpPr>
        <p:spPr>
          <a:xfrm>
            <a:off x="331305" y="1359759"/>
            <a:ext cx="10177670" cy="375552"/>
          </a:xfrm>
          <a:prstGeom prst="rect">
            <a:avLst/>
          </a:prstGeom>
        </p:spPr>
        <p:txBody>
          <a:bodyPr wrap="square">
            <a:spAutoFit/>
          </a:bodyPr>
          <a:lstStyle/>
          <a:p>
            <a:pPr marL="228600" algn="ctr">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INDICADORES NA ELABORAÇÃO DE DIAGNÓSTICOS SOCIOECONOMICOS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tângulo 3">
            <a:extLst>
              <a:ext uri="{FF2B5EF4-FFF2-40B4-BE49-F238E27FC236}">
                <a16:creationId xmlns:a16="http://schemas.microsoft.com/office/drawing/2014/main" xmlns="" id="{82710AC5-67FD-4F90-A998-3260C0B77F86}"/>
              </a:ext>
            </a:extLst>
          </p:cNvPr>
          <p:cNvSpPr/>
          <p:nvPr/>
        </p:nvSpPr>
        <p:spPr>
          <a:xfrm>
            <a:off x="596347" y="3663227"/>
            <a:ext cx="9422296" cy="2552686"/>
          </a:xfrm>
          <a:prstGeom prst="rect">
            <a:avLst/>
          </a:prstGeom>
        </p:spPr>
        <p:txBody>
          <a:bodyPr wrap="square">
            <a:spAutoFit/>
          </a:bodyPr>
          <a:lstStyle/>
          <a:p>
            <a:pPr marL="228600" algn="ctr">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INDICADORES DE CAPACIDADE DE GESTÃO E IMPLEMENTAÇÃO DE POLÍTICAS E PROGRAMAS SOCIAIS</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Calibri" panose="020F0502020204030204" pitchFamily="34" charset="0"/>
              </a:rPr>
              <a:t>Organização institucional</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Calibri" panose="020F0502020204030204" pitchFamily="34" charset="0"/>
              </a:rPr>
              <a:t>Recursos Orçamentários:</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Calibri" panose="020F0502020204030204" pitchFamily="34" charset="0"/>
              </a:rPr>
              <a:t>Recursos humanos</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Calibri" panose="020F0502020204030204" pitchFamily="34" charset="0"/>
              </a:rPr>
              <a:t>Equipamentos para oferta</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Calibri" panose="020F0502020204030204" pitchFamily="34" charset="0"/>
              </a:rPr>
              <a:t>Serviços e programas sociais existentes</a:t>
            </a:r>
            <a:endParaRPr lang="pt-BR"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pt-BR" dirty="0">
                <a:latin typeface="Calibri" panose="020F0502020204030204" pitchFamily="34" charset="0"/>
                <a:ea typeface="Calibri" panose="020F0502020204030204" pitchFamily="34" charset="0"/>
                <a:cs typeface="Calibri" panose="020F0502020204030204" pitchFamily="34" charset="0"/>
              </a:rPr>
              <a:t>Participação e Controle social</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4061534"/>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46083304-5363-49AD-B103-D00FE1613FDA}"/>
              </a:ext>
            </a:extLst>
          </p:cNvPr>
          <p:cNvSpPr/>
          <p:nvPr/>
        </p:nvSpPr>
        <p:spPr>
          <a:xfrm>
            <a:off x="238539" y="1642117"/>
            <a:ext cx="9263270" cy="375552"/>
          </a:xfrm>
          <a:prstGeom prst="rect">
            <a:avLst/>
          </a:prstGeom>
        </p:spPr>
        <p:txBody>
          <a:bodyPr wrap="square">
            <a:spAutoFit/>
          </a:bodyPr>
          <a:lstStyle/>
          <a:p>
            <a:pPr marL="228600" algn="ctr">
              <a:lnSpc>
                <a:spcPct val="107000"/>
              </a:lnSpc>
              <a:spcAft>
                <a:spcPts val="800"/>
              </a:spcAft>
            </a:pPr>
            <a:r>
              <a:rPr lang="pt-BR" dirty="0">
                <a:latin typeface="Calibri" panose="020F0502020204030204" pitchFamily="34" charset="0"/>
                <a:ea typeface="Calibri" panose="020F0502020204030204" pitchFamily="34" charset="0"/>
                <a:cs typeface="Calibri" panose="020F0502020204030204" pitchFamily="34" charset="0"/>
              </a:rPr>
              <a:t>INDICADORES PARA MONITORAMENTO E AVALIAÇÃO DE POLÍTICAS</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tângulo 2">
            <a:extLst>
              <a:ext uri="{FF2B5EF4-FFF2-40B4-BE49-F238E27FC236}">
                <a16:creationId xmlns:a16="http://schemas.microsoft.com/office/drawing/2014/main" xmlns="" id="{F9813250-CFD7-4BDB-B9F1-EC94AF818276}"/>
              </a:ext>
            </a:extLst>
          </p:cNvPr>
          <p:cNvSpPr/>
          <p:nvPr/>
        </p:nvSpPr>
        <p:spPr>
          <a:xfrm>
            <a:off x="397565" y="2158953"/>
            <a:ext cx="11410122" cy="646331"/>
          </a:xfrm>
          <a:prstGeom prst="rect">
            <a:avLst/>
          </a:prstGeom>
        </p:spPr>
        <p:txBody>
          <a:bodyPr wrap="square">
            <a:spAutoFit/>
          </a:bodyPr>
          <a:lstStyle/>
          <a:p>
            <a:pPr algn="ctr"/>
            <a:r>
              <a:rPr lang="pt-BR" b="1" dirty="0">
                <a:latin typeface="Calibri" panose="020F0502020204030204" pitchFamily="34" charset="0"/>
                <a:ea typeface="Calibri" panose="020F0502020204030204" pitchFamily="34" charset="0"/>
              </a:rPr>
              <a:t>Sincronia: </a:t>
            </a:r>
            <a:r>
              <a:rPr lang="pt-BR" dirty="0">
                <a:latin typeface="Calibri" panose="020F0502020204030204" pitchFamily="34" charset="0"/>
                <a:ea typeface="Calibri" panose="020F0502020204030204" pitchFamily="34" charset="0"/>
              </a:rPr>
              <a:t>é atributo básico dos indicadores de diagnóstico. A </a:t>
            </a:r>
            <a:r>
              <a:rPr lang="pt-BR" b="1" dirty="0">
                <a:latin typeface="Calibri" panose="020F0502020204030204" pitchFamily="34" charset="0"/>
                <a:ea typeface="Calibri" panose="020F0502020204030204" pitchFamily="34" charset="0"/>
              </a:rPr>
              <a:t>diacronia</a:t>
            </a:r>
            <a:r>
              <a:rPr lang="pt-BR" dirty="0">
                <a:latin typeface="Calibri" panose="020F0502020204030204" pitchFamily="34" charset="0"/>
                <a:ea typeface="Calibri" panose="020F0502020204030204" pitchFamily="34" charset="0"/>
              </a:rPr>
              <a:t> é fundamental nos indicadores de monitoramento e avaliação de políticas. </a:t>
            </a:r>
            <a:endParaRPr lang="pt-BR" dirty="0"/>
          </a:p>
        </p:txBody>
      </p:sp>
      <p:sp>
        <p:nvSpPr>
          <p:cNvPr id="4" name="Retângulo 3">
            <a:extLst>
              <a:ext uri="{FF2B5EF4-FFF2-40B4-BE49-F238E27FC236}">
                <a16:creationId xmlns:a16="http://schemas.microsoft.com/office/drawing/2014/main" xmlns="" id="{0B64E38D-491A-469A-8557-1F36C8CB2D35}"/>
              </a:ext>
            </a:extLst>
          </p:cNvPr>
          <p:cNvSpPr/>
          <p:nvPr/>
        </p:nvSpPr>
        <p:spPr>
          <a:xfrm>
            <a:off x="528624" y="3491565"/>
            <a:ext cx="11134752" cy="1724318"/>
          </a:xfrm>
          <a:prstGeom prst="rect">
            <a:avLst/>
          </a:prstGeom>
        </p:spPr>
        <p:txBody>
          <a:bodyPr wrap="square">
            <a:spAutoFit/>
          </a:bodyPr>
          <a:lstStyle/>
          <a:p>
            <a:pPr algn="just">
              <a:lnSpc>
                <a:spcPct val="107000"/>
              </a:lnSpc>
              <a:spcAft>
                <a:spcPts val="800"/>
              </a:spcAft>
            </a:pPr>
            <a:r>
              <a:rPr lang="pt-BR" sz="2000" dirty="0">
                <a:latin typeface="Calibri" panose="020F0502020204030204" pitchFamily="34" charset="0"/>
                <a:ea typeface="Calibri" panose="020F0502020204030204" pitchFamily="34" charset="0"/>
                <a:cs typeface="Calibri" panose="020F0502020204030204" pitchFamily="34" charset="0"/>
              </a:rPr>
              <a:t>Conceito de </a:t>
            </a:r>
            <a:r>
              <a:rPr lang="pt-BR" sz="2000" b="1" dirty="0" err="1">
                <a:latin typeface="Calibri" panose="020F0502020204030204" pitchFamily="34" charset="0"/>
                <a:ea typeface="Calibri" panose="020F0502020204030204" pitchFamily="34" charset="0"/>
                <a:cs typeface="Calibri" panose="020F0502020204030204" pitchFamily="34" charset="0"/>
              </a:rPr>
              <a:t>sociometrismo</a:t>
            </a:r>
            <a:r>
              <a:rPr lang="pt-BR" sz="2000" b="1" dirty="0">
                <a:latin typeface="Calibri" panose="020F0502020204030204" pitchFamily="34" charset="0"/>
                <a:ea typeface="Calibri" panose="020F0502020204030204" pitchFamily="34" charset="0"/>
                <a:cs typeface="Calibri" panose="020F0502020204030204" pitchFamily="34" charset="0"/>
              </a:rPr>
              <a:t> empirista: </a:t>
            </a:r>
            <a:r>
              <a:rPr lang="pt-BR" sz="2000" dirty="0">
                <a:latin typeface="Calibri" panose="020F0502020204030204" pitchFamily="34" charset="0"/>
                <a:ea typeface="Calibri" panose="020F0502020204030204" pitchFamily="34" charset="0"/>
                <a:cs typeface="Calibri" panose="020F0502020204030204" pitchFamily="34" charset="0"/>
              </a:rPr>
              <a:t>a disputa por recursos de financiamento de equipes parece legitimar uma certa lógica de que quanto mais apelo midiático tem o relatório ... manchete ... maior a garantia de que os recursos para o relatório do ano seguinte estarão garantidos...a proposição de um indicador síntese não pode ser presidida por uma </a:t>
            </a:r>
            <a:r>
              <a:rPr lang="pt-BR" sz="2000" dirty="0" err="1">
                <a:latin typeface="Calibri" panose="020F0502020204030204" pitchFamily="34" charset="0"/>
                <a:ea typeface="Calibri" panose="020F0502020204030204" pitchFamily="34" charset="0"/>
                <a:cs typeface="Calibri" panose="020F0502020204030204" pitchFamily="34" charset="0"/>
              </a:rPr>
              <a:t>sociometria</a:t>
            </a:r>
            <a:r>
              <a:rPr lang="pt-BR" sz="2000" dirty="0">
                <a:latin typeface="Calibri" panose="020F0502020204030204" pitchFamily="34" charset="0"/>
                <a:ea typeface="Calibri" panose="020F0502020204030204" pitchFamily="34" charset="0"/>
                <a:cs typeface="Calibri" panose="020F0502020204030204" pitchFamily="34" charset="0"/>
              </a:rPr>
              <a:t> </a:t>
            </a:r>
            <a:r>
              <a:rPr lang="pt-BR" sz="2000" dirty="0" err="1">
                <a:latin typeface="Calibri" panose="020F0502020204030204" pitchFamily="34" charset="0"/>
                <a:ea typeface="Calibri" panose="020F0502020204030204" pitchFamily="34" charset="0"/>
                <a:cs typeface="Calibri" panose="020F0502020204030204" pitchFamily="34" charset="0"/>
              </a:rPr>
              <a:t>empiricista</a:t>
            </a:r>
            <a:r>
              <a:rPr lang="pt-BR" sz="2000" dirty="0">
                <a:latin typeface="Calibri" panose="020F0502020204030204" pitchFamily="34" charset="0"/>
                <a:ea typeface="Calibri" panose="020F0502020204030204" pitchFamily="34" charset="0"/>
                <a:cs typeface="Calibri" panose="020F0502020204030204" pitchFamily="34" charset="0"/>
              </a:rPr>
              <a:t>, como já foi observado, mas, sim, orientada por conceitos e procedimentos metodológicos consistentes, discutidos e transparentes.</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427414"/>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58BE1D59-86E3-4D04-ABDF-CF7CD75A8E9C}"/>
              </a:ext>
            </a:extLst>
          </p:cNvPr>
          <p:cNvSpPr/>
          <p:nvPr/>
        </p:nvSpPr>
        <p:spPr>
          <a:xfrm>
            <a:off x="605642" y="1225341"/>
            <a:ext cx="9927771" cy="2753639"/>
          </a:xfrm>
          <a:prstGeom prst="rect">
            <a:avLst/>
          </a:prstGeom>
        </p:spPr>
        <p:txBody>
          <a:bodyPr wrap="square">
            <a:spAutoFit/>
          </a:bodyPr>
          <a:lstStyle/>
          <a:p>
            <a:pPr algn="ctr">
              <a:lnSpc>
                <a:spcPct val="107000"/>
              </a:lnSpc>
              <a:spcAft>
                <a:spcPts val="800"/>
              </a:spcAft>
            </a:pPr>
            <a:r>
              <a:rPr lang="pt-BR" sz="2400" dirty="0">
                <a:latin typeface="Calibri" panose="020F0502020204030204" pitchFamily="34" charset="0"/>
                <a:ea typeface="Calibri" panose="020F0502020204030204" pitchFamily="34" charset="0"/>
                <a:cs typeface="Calibri" panose="020F0502020204030204" pitchFamily="34" charset="0"/>
              </a:rPr>
              <a:t>INDICADOR DE DESENVOLVIMENTO DO MILÊNIO E DE DESENVOLVIMENTO SUSTENTÁVEL</a:t>
            </a:r>
          </a:p>
          <a:p>
            <a:pPr algn="ctr">
              <a:lnSpc>
                <a:spcPct val="107000"/>
              </a:lnSpc>
              <a:spcAft>
                <a:spcPts val="800"/>
              </a:spcAft>
            </a:pPr>
            <a:endParaRPr lang="pt-BR" sz="24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pt-BR"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ctr">
              <a:lnSpc>
                <a:spcPct val="107000"/>
              </a:lnSpc>
              <a:spcAft>
                <a:spcPts val="0"/>
              </a:spcAft>
              <a:buFont typeface="+mj-lt"/>
              <a:buAutoNum type="arabicPeriod"/>
            </a:pPr>
            <a:r>
              <a:rPr lang="pt-BR" sz="2400" dirty="0">
                <a:latin typeface="Calibri" panose="020F0502020204030204" pitchFamily="34" charset="0"/>
                <a:ea typeface="Calibri" panose="020F0502020204030204" pitchFamily="34" charset="0"/>
                <a:cs typeface="Calibri" panose="020F0502020204030204" pitchFamily="34" charset="0"/>
              </a:rPr>
              <a:t>ODM – 2000-2015 60 INDICADORES</a:t>
            </a:r>
            <a:endParaRPr lang="pt-BR"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ctr">
              <a:lnSpc>
                <a:spcPct val="107000"/>
              </a:lnSpc>
              <a:spcAft>
                <a:spcPts val="800"/>
              </a:spcAft>
              <a:buFont typeface="+mj-lt"/>
              <a:buAutoNum type="arabicPeriod"/>
            </a:pPr>
            <a:r>
              <a:rPr lang="pt-BR" sz="2400" dirty="0">
                <a:latin typeface="Calibri" panose="020F0502020204030204" pitchFamily="34" charset="0"/>
                <a:ea typeface="Calibri" panose="020F0502020204030204" pitchFamily="34" charset="0"/>
                <a:cs typeface="Calibri" panose="020F0502020204030204" pitchFamily="34" charset="0"/>
              </a:rPr>
              <a:t>ODS-2015-2030 – 231 INDICADORES</a:t>
            </a: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0505861"/>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3A752378-A36D-425E-83F4-DD422B7D71FC}"/>
              </a:ext>
            </a:extLst>
          </p:cNvPr>
          <p:cNvSpPr/>
          <p:nvPr/>
        </p:nvSpPr>
        <p:spPr>
          <a:xfrm>
            <a:off x="213756" y="358442"/>
            <a:ext cx="9927771" cy="967765"/>
          </a:xfrm>
          <a:prstGeom prst="rect">
            <a:avLst/>
          </a:prstGeom>
        </p:spPr>
        <p:txBody>
          <a:bodyPr wrap="square">
            <a:spAutoFit/>
          </a:bodyPr>
          <a:lstStyle/>
          <a:p>
            <a:pPr>
              <a:lnSpc>
                <a:spcPct val="107000"/>
              </a:lnSpc>
              <a:spcAft>
                <a:spcPts val="800"/>
              </a:spcAft>
            </a:pPr>
            <a:r>
              <a:rPr lang="pt-BR" sz="2400" dirty="0">
                <a:solidFill>
                  <a:schemeClr val="bg1"/>
                </a:solidFill>
                <a:latin typeface="Calibri" panose="020F0502020204030204" pitchFamily="34" charset="0"/>
                <a:ea typeface="Calibri" panose="020F0502020204030204" pitchFamily="34" charset="0"/>
                <a:cs typeface="Calibri" panose="020F0502020204030204" pitchFamily="34" charset="0"/>
              </a:rPr>
              <a:t>CONSIDERAÇÕES:</a:t>
            </a:r>
          </a:p>
          <a:p>
            <a:pPr algn="ctr">
              <a:lnSpc>
                <a:spcPct val="107000"/>
              </a:lnSpc>
              <a:spcAft>
                <a:spcPts val="800"/>
              </a:spcAft>
            </a:pP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tângulo 2">
            <a:extLst>
              <a:ext uri="{FF2B5EF4-FFF2-40B4-BE49-F238E27FC236}">
                <a16:creationId xmlns:a16="http://schemas.microsoft.com/office/drawing/2014/main" xmlns="" id="{796045D5-B388-4D54-978B-1103352D1922}"/>
              </a:ext>
            </a:extLst>
          </p:cNvPr>
          <p:cNvSpPr/>
          <p:nvPr/>
        </p:nvSpPr>
        <p:spPr>
          <a:xfrm>
            <a:off x="0" y="1690756"/>
            <a:ext cx="12077204" cy="4029565"/>
          </a:xfrm>
          <a:prstGeom prst="rect">
            <a:avLst/>
          </a:prstGeom>
        </p:spPr>
        <p:txBody>
          <a:bodyPr wrap="square">
            <a:spAutoFit/>
          </a:bodyPr>
          <a:lstStyle/>
          <a:p>
            <a:pPr marL="342900" lvl="0" indent="-342900" algn="just">
              <a:lnSpc>
                <a:spcPct val="107000"/>
              </a:lnSpc>
              <a:spcAft>
                <a:spcPts val="0"/>
              </a:spcAft>
              <a:buFont typeface="Symbol" panose="05050102010706020507" pitchFamily="18" charset="2"/>
              <a:buChar char=""/>
            </a:pPr>
            <a:r>
              <a:rPr lang="pt-BR" sz="2000" dirty="0">
                <a:latin typeface="Calibri" panose="020F0502020204030204" pitchFamily="34" charset="0"/>
                <a:ea typeface="Calibri" panose="020F0502020204030204" pitchFamily="34" charset="0"/>
                <a:cs typeface="Calibri" panose="020F0502020204030204" pitchFamily="34" charset="0"/>
              </a:rPr>
              <a:t>Na negociação de prioridades sociais os indicadores podem contribuir no apontamento da magnitude das carências a atender nas diversas áreas de intervenção;</a:t>
            </a:r>
            <a:endParaRPr lang="pt-B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pt-BR" sz="2000" dirty="0">
                <a:latin typeface="Calibri" panose="020F0502020204030204" pitchFamily="34" charset="0"/>
                <a:ea typeface="Calibri" panose="020F0502020204030204" pitchFamily="34" charset="0"/>
                <a:cs typeface="Calibri" panose="020F0502020204030204" pitchFamily="34" charset="0"/>
              </a:rPr>
              <a:t>As escolhas são sempre difíceis, já que os recursos públicos são, em geral, sempre insuficientes para atender a totalidade dos problemas.</a:t>
            </a:r>
            <a:endParaRPr lang="pt-B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pt-BR" sz="2000" dirty="0">
                <a:latin typeface="Calibri" panose="020F0502020204030204" pitchFamily="34" charset="0"/>
                <a:ea typeface="Calibri" panose="020F0502020204030204" pitchFamily="34" charset="0"/>
                <a:cs typeface="Calibri" panose="020F0502020204030204" pitchFamily="34" charset="0"/>
              </a:rPr>
              <a:t>Os indicadores podem ajudar na formação de consensos sobre quais demandas devem ser priorizadas, auxiliar no dialogo com a sociedade de prover meios técnicos para justificar as decisões políticas;</a:t>
            </a:r>
            <a:endParaRPr lang="pt-B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pt-BR" sz="2000" dirty="0">
                <a:latin typeface="Calibri" panose="020F0502020204030204" pitchFamily="34" charset="0"/>
                <a:ea typeface="Calibri" panose="020F0502020204030204" pitchFamily="34" charset="0"/>
                <a:cs typeface="Calibri" panose="020F0502020204030204" pitchFamily="34" charset="0"/>
              </a:rPr>
              <a:t>Diagnósticos, por mais abrangentes que sejam, são retratos parciais e enviesados da realidade, espelham aquilo que a visão de mundo e a formação teórica dos técnicos de planejamento permitem ver ou priorizam enxergar;</a:t>
            </a:r>
            <a:endParaRPr lang="pt-B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pt-BR" sz="2000" dirty="0">
                <a:latin typeface="Calibri" panose="020F0502020204030204" pitchFamily="34" charset="0"/>
                <a:ea typeface="Calibri" panose="020F0502020204030204" pitchFamily="34" charset="0"/>
                <a:cs typeface="Calibri" panose="020F0502020204030204" pitchFamily="34" charset="0"/>
              </a:rPr>
              <a:t>Indicadores sociais são instrumentos efetivos de empoderamento da sociedade civil;</a:t>
            </a:r>
            <a:endParaRPr lang="pt-B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pt-BR" sz="2000" dirty="0">
                <a:latin typeface="Calibri" panose="020F0502020204030204" pitchFamily="34" charset="0"/>
                <a:ea typeface="Calibri" panose="020F0502020204030204" pitchFamily="34" charset="0"/>
                <a:cs typeface="Calibri" panose="020F0502020204030204" pitchFamily="34" charset="0"/>
              </a:rPr>
              <a:t>Fotografias bem tiradas ajudam a registrar o presente e recordar o passado. Indicadores sociais bem formulados contribuem para, ao se retratar o presente e coteja-lo com o passado, construir caminhos para se alcançar o futuro almejado.</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61139"/>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28A7D5E5-42C6-4803-BE3A-23AD20FF2757}"/>
              </a:ext>
            </a:extLst>
          </p:cNvPr>
          <p:cNvSpPr/>
          <p:nvPr/>
        </p:nvSpPr>
        <p:spPr>
          <a:xfrm>
            <a:off x="213756" y="358442"/>
            <a:ext cx="9927771" cy="967765"/>
          </a:xfrm>
          <a:prstGeom prst="rect">
            <a:avLst/>
          </a:prstGeom>
        </p:spPr>
        <p:txBody>
          <a:bodyPr wrap="square">
            <a:spAutoFit/>
          </a:bodyPr>
          <a:lstStyle/>
          <a:p>
            <a:pPr>
              <a:lnSpc>
                <a:spcPct val="107000"/>
              </a:lnSpc>
              <a:spcAft>
                <a:spcPts val="800"/>
              </a:spcAft>
            </a:pPr>
            <a:r>
              <a:rPr lang="pt-BR" sz="2400" dirty="0">
                <a:solidFill>
                  <a:schemeClr val="bg1"/>
                </a:solidFill>
                <a:latin typeface="Calibri" panose="020F0502020204030204" pitchFamily="34" charset="0"/>
                <a:ea typeface="Calibri" panose="020F0502020204030204" pitchFamily="34" charset="0"/>
                <a:cs typeface="Calibri" panose="020F0502020204030204" pitchFamily="34" charset="0"/>
              </a:rPr>
              <a:t>Referências</a:t>
            </a:r>
          </a:p>
          <a:p>
            <a:pPr algn="ctr">
              <a:lnSpc>
                <a:spcPct val="107000"/>
              </a:lnSpc>
              <a:spcAft>
                <a:spcPts val="800"/>
              </a:spcAft>
            </a:pP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aixaDeTexto 2">
            <a:extLst>
              <a:ext uri="{FF2B5EF4-FFF2-40B4-BE49-F238E27FC236}">
                <a16:creationId xmlns:a16="http://schemas.microsoft.com/office/drawing/2014/main" xmlns="" id="{62EFD5D1-48B7-41C9-B3A4-26370B64EB80}"/>
              </a:ext>
            </a:extLst>
          </p:cNvPr>
          <p:cNvSpPr txBox="1"/>
          <p:nvPr/>
        </p:nvSpPr>
        <p:spPr>
          <a:xfrm>
            <a:off x="622853" y="1559257"/>
            <a:ext cx="11251096" cy="4293483"/>
          </a:xfrm>
          <a:prstGeom prst="rect">
            <a:avLst/>
          </a:prstGeom>
          <a:noFill/>
        </p:spPr>
        <p:txBody>
          <a:bodyPr wrap="square" rtlCol="0">
            <a:spAutoFit/>
          </a:bodyPr>
          <a:lstStyle/>
          <a:p>
            <a:r>
              <a:rPr lang="pt-BR" sz="1050" dirty="0"/>
              <a:t>ABEP. Censos, consensos e </a:t>
            </a:r>
            <a:r>
              <a:rPr lang="pt-BR" sz="1050" dirty="0" err="1"/>
              <a:t>contra-sensos</a:t>
            </a:r>
            <a:r>
              <a:rPr lang="pt-BR" sz="1050" dirty="0"/>
              <a:t>. São Paulo, 1984</a:t>
            </a:r>
          </a:p>
          <a:p>
            <a:endParaRPr lang="pt-BR" sz="1050" dirty="0"/>
          </a:p>
          <a:p>
            <a:r>
              <a:rPr lang="pt-BR" sz="1050" dirty="0"/>
              <a:t>BARRETO, R.S. et al. Capacidade de gestão de políticas sociais: metodologia de construção e validação de tipologia para análise da oferta dos serviços socioassistenciais. Revista brasileira de monitoramento e avalição, </a:t>
            </a:r>
            <a:r>
              <a:rPr lang="pt-BR" sz="1050" dirty="0" err="1"/>
              <a:t>Brasilia</a:t>
            </a:r>
            <a:r>
              <a:rPr lang="pt-BR" sz="1050" dirty="0"/>
              <a:t>, v.3, p.136-151, 2013.</a:t>
            </a:r>
          </a:p>
          <a:p>
            <a:r>
              <a:rPr lang="pt-BR" sz="1050" dirty="0"/>
              <a:t>CAMPELLO, T.; FALCÃO,T. Fim da miséria é só o começo. In: CAMPELO, T.; FALCÃO, T.;COSTA. P.V.(</a:t>
            </a:r>
            <a:r>
              <a:rPr lang="pt-BR" sz="1050" dirty="0" err="1"/>
              <a:t>Orgs</a:t>
            </a:r>
            <a:r>
              <a:rPr lang="pt-BR" sz="1050" dirty="0"/>
              <a:t>). O Brasil sem miséria. Brasília, DF:MDS,2014,p.793-822.</a:t>
            </a:r>
          </a:p>
          <a:p>
            <a:endParaRPr lang="pt-BR" sz="1050" dirty="0"/>
          </a:p>
          <a:p>
            <a:r>
              <a:rPr lang="pt-BR" sz="1050" dirty="0"/>
              <a:t>CARLEY,M. Indicadores sociais: teoria e prática. Rio de janeiro. Zahar.1985.</a:t>
            </a:r>
          </a:p>
          <a:p>
            <a:endParaRPr lang="pt-BR" sz="1050" dirty="0"/>
          </a:p>
          <a:p>
            <a:r>
              <a:rPr lang="pt-BR" sz="1050" dirty="0"/>
              <a:t>CEPAM. Construindo o diagnóstico municipal. São Paulo. 1999.</a:t>
            </a:r>
          </a:p>
          <a:p>
            <a:endParaRPr lang="pt-BR" sz="1050" dirty="0"/>
          </a:p>
          <a:p>
            <a:r>
              <a:rPr lang="pt-BR" sz="1050" dirty="0"/>
              <a:t>DAGNINO, R. P. Planejamento estratégico governamental. Brasília. CAPES/UAB, 2009.</a:t>
            </a:r>
          </a:p>
          <a:p>
            <a:endParaRPr lang="pt-BR" sz="1050" dirty="0"/>
          </a:p>
          <a:p>
            <a:r>
              <a:rPr lang="pt-BR" sz="1050" dirty="0"/>
              <a:t>DE TONI, J. Em busca do planejamento governamental do século XXI. ENAP&gt; Reflexões para ibero américa: Planejamento estratégico. Brasília. 2009.</a:t>
            </a:r>
          </a:p>
          <a:p>
            <a:endParaRPr lang="pt-BR" sz="1050" dirty="0"/>
          </a:p>
          <a:p>
            <a:r>
              <a:rPr lang="pt-BR" sz="1050" dirty="0"/>
              <a:t>FERES,J.C.; VILLATORO, P. A viabilidade de erradicar a pobreza. Cadernos de estudos desenvolvimento social em debate. N.15. </a:t>
            </a:r>
            <a:r>
              <a:rPr lang="pt-BR" sz="1050" dirty="0" err="1"/>
              <a:t>Brasilia</a:t>
            </a:r>
            <a:r>
              <a:rPr lang="pt-BR" sz="1050" dirty="0"/>
              <a:t>: OIT,2012.</a:t>
            </a:r>
          </a:p>
          <a:p>
            <a:endParaRPr lang="pt-BR" sz="1050" dirty="0"/>
          </a:p>
          <a:p>
            <a:r>
              <a:rPr lang="pt-BR" sz="1050" dirty="0"/>
              <a:t>GUIMARÃES, J.R.S. JANNUZI,P.M. Indicadores sintéticos e suas aplicações em políticas públicas: uma análise crítica. Revista Brasileira, estudos urbanos e regionais, Salvador,v.7,n.1p.73-89;</a:t>
            </a:r>
          </a:p>
          <a:p>
            <a:endParaRPr lang="pt-BR" sz="1050" dirty="0"/>
          </a:p>
          <a:p>
            <a:r>
              <a:rPr lang="pt-BR" sz="1050" dirty="0"/>
              <a:t>HOFFMANN,R. Distribuição de renda: medidas de desigualdade e pobreza. São Paulo: EDUSP,1998.</a:t>
            </a:r>
          </a:p>
          <a:p>
            <a:endParaRPr lang="pt-BR" sz="1050" dirty="0"/>
          </a:p>
          <a:p>
            <a:r>
              <a:rPr lang="pt-BR" sz="1050" dirty="0"/>
              <a:t>IPEA. Objetivos do Desenvolvimento Sustentável: 5º relatório Nacional de acompanhamento. Brasília. 2014.</a:t>
            </a:r>
          </a:p>
          <a:p>
            <a:endParaRPr lang="pt-BR" sz="1050" dirty="0"/>
          </a:p>
          <a:p>
            <a:r>
              <a:rPr lang="pt-BR" sz="1050" dirty="0"/>
              <a:t>JANNUZI,; P.M. Indicador de pobreza autodeclarada: discussão e resultado para a Região Metropolitana de são Paulo. Em 1998. Pesquisa &amp; debate, São Paulo., v.12, n.2,p.41-65,2001.</a:t>
            </a:r>
          </a:p>
          <a:p>
            <a:endParaRPr lang="pt-BR" sz="1050" dirty="0"/>
          </a:p>
        </p:txBody>
      </p:sp>
    </p:spTree>
    <p:extLst>
      <p:ext uri="{BB962C8B-B14F-4D97-AF65-F5344CB8AC3E}">
        <p14:creationId xmlns:p14="http://schemas.microsoft.com/office/powerpoint/2010/main" val="811212926"/>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a:extLst>
              <a:ext uri="{FF2B5EF4-FFF2-40B4-BE49-F238E27FC236}">
                <a16:creationId xmlns:a16="http://schemas.microsoft.com/office/drawing/2014/main" xmlns="" id="{D6FF5D3F-6602-4EF5-958D-BBC4DBD03DB4}"/>
              </a:ext>
            </a:extLst>
          </p:cNvPr>
          <p:cNvSpPr/>
          <p:nvPr/>
        </p:nvSpPr>
        <p:spPr>
          <a:xfrm>
            <a:off x="154049" y="2109592"/>
            <a:ext cx="11596673" cy="3785652"/>
          </a:xfrm>
          <a:prstGeom prst="rect">
            <a:avLst/>
          </a:prstGeom>
        </p:spPr>
        <p:txBody>
          <a:bodyPr wrap="square">
            <a:spAutoFit/>
          </a:bodyPr>
          <a:lstStyle/>
          <a:p>
            <a:r>
              <a:rPr lang="pt-BR" sz="1200" dirty="0"/>
              <a:t>JANNUZI,; P.M. Monitoramento analítico como ferramenta para aprimoramento da gestão de programas sociais. Revista brasileira de monitoramento e avaliação., Brasília, v.1,p.38-67,2011.</a:t>
            </a:r>
          </a:p>
          <a:p>
            <a:endParaRPr lang="pt-BR" sz="1200" dirty="0"/>
          </a:p>
          <a:p>
            <a:r>
              <a:rPr lang="pt-BR" sz="1200" dirty="0"/>
              <a:t>___________ monitoramento e avaliação de programas sociais. campinas,. Alínea, 2016.</a:t>
            </a:r>
          </a:p>
          <a:p>
            <a:endParaRPr lang="pt-BR" sz="1200" dirty="0"/>
          </a:p>
          <a:p>
            <a:r>
              <a:rPr lang="pt-BR" sz="1200" dirty="0"/>
              <a:t>________;. BARRETO, R,; SOUSA,.M. monitoramento e avaliação do desenvolvimento humano: a insensibilidade do índice de Desenvolvimento /humano às Políticas de Desenvolvimento Social. Revista brasileira de monitoramento e avaliação, v.5,p.60-79,2013.</a:t>
            </a:r>
          </a:p>
          <a:p>
            <a:endParaRPr lang="pt-BR" sz="1200" dirty="0"/>
          </a:p>
          <a:p>
            <a:r>
              <a:rPr lang="pt-BR" sz="1200" dirty="0"/>
              <a:t>_________.; SOUZA, M.F. Pobreza, desigualdade e mudança social no Brasil de 1992 a 2014: tendências empíricas para análise dos efeitos do Plano Brasil sem miséria e da estratégia brasileira de desenvolvimento inclusivo. Cadernos de estudos desenvolvimento social em debate, Brasília, v.25, p.22-55.2016.</a:t>
            </a:r>
          </a:p>
          <a:p>
            <a:endParaRPr lang="pt-BR" sz="1200" dirty="0"/>
          </a:p>
          <a:p>
            <a:r>
              <a:rPr lang="pt-BR" sz="1200" dirty="0"/>
              <a:t>_________,; LOLOIAN.A.; CONTI,. V.L. Elaboração de diagnóstico pata programas sociais: a estratégia </a:t>
            </a:r>
            <a:r>
              <a:rPr lang="pt-BR" sz="1200" dirty="0" err="1"/>
              <a:t>multi-métodos</a:t>
            </a:r>
            <a:r>
              <a:rPr lang="pt-BR" sz="1200" dirty="0"/>
              <a:t> para o programa estadual de qualificação profissional. Boletim estatísticas publicas, salvador, n.910, p.113-118, 2014. </a:t>
            </a:r>
          </a:p>
          <a:p>
            <a:endParaRPr lang="pt-BR" sz="1200" dirty="0"/>
          </a:p>
          <a:p>
            <a:r>
              <a:rPr lang="pt-BR" sz="1200" dirty="0"/>
              <a:t>ROCHA.S. Pobreza no Brasil: afinal do que se trata. Rio de janeiro:FGV,2003.</a:t>
            </a:r>
          </a:p>
          <a:p>
            <a:endParaRPr lang="pt-BR" sz="1200" dirty="0"/>
          </a:p>
          <a:p>
            <a:r>
              <a:rPr lang="pt-BR" sz="1200" dirty="0"/>
              <a:t>VAZ,;A.N. JANNUZI.P.M. Indicador de pobreza multidimensional como síntese dos efeitos da abordagem </a:t>
            </a:r>
            <a:r>
              <a:rPr lang="pt-BR" sz="1200" dirty="0" err="1"/>
              <a:t>multisetorial</a:t>
            </a:r>
            <a:r>
              <a:rPr lang="pt-BR" sz="1200" dirty="0"/>
              <a:t> do plano Brasil sem miséria. Revista Brasileira de monitoramento e avaliação, Brasília, v.8, p.32-42,2014.</a:t>
            </a:r>
          </a:p>
          <a:p>
            <a:endParaRPr lang="pt-BR" sz="1200" dirty="0"/>
          </a:p>
          <a:p>
            <a:endParaRPr lang="pt-BR" sz="1200" dirty="0"/>
          </a:p>
        </p:txBody>
      </p:sp>
    </p:spTree>
    <p:extLst>
      <p:ext uri="{BB962C8B-B14F-4D97-AF65-F5344CB8AC3E}">
        <p14:creationId xmlns:p14="http://schemas.microsoft.com/office/powerpoint/2010/main" val="2152495595"/>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B36962CB-0071-4ECB-9821-63CDFD32657E}"/>
              </a:ext>
            </a:extLst>
          </p:cNvPr>
          <p:cNvSpPr>
            <a:spLocks noGrp="1"/>
          </p:cNvSpPr>
          <p:nvPr>
            <p:ph type="ctrTitle"/>
          </p:nvPr>
        </p:nvSpPr>
        <p:spPr>
          <a:xfrm>
            <a:off x="2218268" y="1837267"/>
            <a:ext cx="7552267" cy="3352805"/>
          </a:xfrm>
        </p:spPr>
        <p:txBody>
          <a:bodyPr>
            <a:noAutofit/>
          </a:bodyPr>
          <a:lstStyle/>
          <a:p>
            <a:r>
              <a:rPr lang="pt-BR" sz="1200" dirty="0" smtClean="0">
                <a:latin typeface="Calibri" panose="020F0502020204030204" pitchFamily="34" charset="0"/>
                <a:cs typeface="Calibri" panose="020F0502020204030204" pitchFamily="34" charset="0"/>
              </a:rPr>
              <a:t/>
            </a:r>
            <a:br>
              <a:rPr lang="pt-BR" sz="1200" dirty="0" smtClean="0">
                <a:latin typeface="Calibri" panose="020F0502020204030204" pitchFamily="34" charset="0"/>
                <a:cs typeface="Calibri" panose="020F0502020204030204" pitchFamily="34" charset="0"/>
              </a:rPr>
            </a:br>
            <a:r>
              <a:rPr lang="pt-BR" sz="1200" dirty="0" smtClean="0">
                <a:latin typeface="Calibri" panose="020F0502020204030204" pitchFamily="34" charset="0"/>
                <a:cs typeface="Calibri" panose="020F0502020204030204" pitchFamily="34" charset="0"/>
              </a:rPr>
              <a:t/>
            </a:r>
            <a:br>
              <a:rPr lang="pt-BR" sz="1200" dirty="0" smtClean="0">
                <a:latin typeface="Calibri" panose="020F0502020204030204" pitchFamily="34" charset="0"/>
                <a:cs typeface="Calibri" panose="020F0502020204030204" pitchFamily="34" charset="0"/>
              </a:rPr>
            </a:br>
            <a:r>
              <a:rPr lang="pt-BR" sz="1200" dirty="0" smtClean="0">
                <a:latin typeface="Calibri" panose="020F0502020204030204" pitchFamily="34" charset="0"/>
                <a:cs typeface="Calibri" panose="020F0502020204030204" pitchFamily="34" charset="0"/>
              </a:rPr>
              <a:t/>
            </a:r>
            <a:br>
              <a:rPr lang="pt-BR" sz="1200" dirty="0" smtClean="0">
                <a:latin typeface="Calibri" panose="020F0502020204030204" pitchFamily="34" charset="0"/>
                <a:cs typeface="Calibri" panose="020F0502020204030204" pitchFamily="34" charset="0"/>
              </a:rPr>
            </a:br>
            <a:r>
              <a:rPr lang="pt-BR" sz="1200" dirty="0" smtClean="0">
                <a:latin typeface="Calibri" panose="020F0502020204030204" pitchFamily="34" charset="0"/>
                <a:cs typeface="Calibri" panose="020F0502020204030204" pitchFamily="34" charset="0"/>
              </a:rPr>
              <a:t/>
            </a:r>
            <a:br>
              <a:rPr lang="pt-BR" sz="1200" dirty="0" smtClean="0">
                <a:latin typeface="Calibri" panose="020F0502020204030204" pitchFamily="34" charset="0"/>
                <a:cs typeface="Calibri" panose="020F0502020204030204" pitchFamily="34" charset="0"/>
              </a:rPr>
            </a:br>
            <a:r>
              <a:rPr lang="pt-BR" sz="1200" dirty="0" smtClean="0">
                <a:latin typeface="Calibri" panose="020F0502020204030204" pitchFamily="34" charset="0"/>
                <a:cs typeface="Calibri" panose="020F0502020204030204" pitchFamily="34" charset="0"/>
              </a:rPr>
              <a:t/>
            </a:r>
            <a:br>
              <a:rPr lang="pt-BR" sz="1200" dirty="0" smtClean="0">
                <a:latin typeface="Calibri" panose="020F0502020204030204" pitchFamily="34" charset="0"/>
                <a:cs typeface="Calibri" panose="020F0502020204030204" pitchFamily="34" charset="0"/>
              </a:rPr>
            </a:br>
            <a:r>
              <a:rPr lang="pt-BR" sz="1200" dirty="0" smtClean="0">
                <a:latin typeface="Calibri" panose="020F0502020204030204" pitchFamily="34" charset="0"/>
                <a:cs typeface="Calibri" panose="020F0502020204030204" pitchFamily="34" charset="0"/>
              </a:rPr>
              <a:t/>
            </a:r>
            <a:br>
              <a:rPr lang="pt-BR" sz="1200" dirty="0" smtClean="0">
                <a:latin typeface="Calibri" panose="020F0502020204030204" pitchFamily="34" charset="0"/>
                <a:cs typeface="Calibri" panose="020F0502020204030204" pitchFamily="34" charset="0"/>
              </a:rPr>
            </a:br>
            <a:r>
              <a:rPr lang="pt-BR" sz="1200" dirty="0" smtClean="0">
                <a:latin typeface="Calibri" panose="020F0502020204030204" pitchFamily="34" charset="0"/>
                <a:cs typeface="Calibri" panose="020F0502020204030204" pitchFamily="34" charset="0"/>
              </a:rPr>
              <a:t/>
            </a:r>
            <a:br>
              <a:rPr lang="pt-BR" sz="1200" dirty="0" smtClean="0">
                <a:latin typeface="Calibri" panose="020F0502020204030204" pitchFamily="34" charset="0"/>
                <a:cs typeface="Calibri" panose="020F0502020204030204" pitchFamily="34" charset="0"/>
              </a:rPr>
            </a:br>
            <a:r>
              <a:rPr lang="pt-BR" sz="1200" dirty="0" smtClean="0">
                <a:latin typeface="Calibri" panose="020F0502020204030204" pitchFamily="34" charset="0"/>
                <a:cs typeface="Calibri" panose="020F0502020204030204" pitchFamily="34" charset="0"/>
              </a:rPr>
              <a:t/>
            </a:r>
            <a:br>
              <a:rPr lang="pt-BR" sz="1200" dirty="0" smtClean="0">
                <a:latin typeface="Calibri" panose="020F0502020204030204" pitchFamily="34" charset="0"/>
                <a:cs typeface="Calibri" panose="020F0502020204030204" pitchFamily="34" charset="0"/>
              </a:rPr>
            </a:br>
            <a:r>
              <a:rPr lang="pt-BR" sz="1200" dirty="0" smtClean="0">
                <a:latin typeface="Calibri" panose="020F0502020204030204" pitchFamily="34" charset="0"/>
                <a:cs typeface="Calibri" panose="020F0502020204030204" pitchFamily="34" charset="0"/>
              </a:rPr>
              <a:t/>
            </a:r>
            <a:br>
              <a:rPr lang="pt-BR" sz="1200" dirty="0" smtClean="0">
                <a:latin typeface="Calibri" panose="020F0502020204030204" pitchFamily="34" charset="0"/>
                <a:cs typeface="Calibri" panose="020F0502020204030204" pitchFamily="34" charset="0"/>
              </a:rPr>
            </a:br>
            <a:r>
              <a:rPr lang="pt-BR" sz="1500" dirty="0" smtClean="0">
                <a:latin typeface="+mn-lt"/>
                <a:cs typeface="Calibri" panose="020F0502020204030204" pitchFamily="34" charset="0"/>
              </a:rPr>
              <a:t>Tema: Indicadores Sociais no Brasil</a:t>
            </a:r>
            <a:br>
              <a:rPr lang="pt-BR" sz="1500" dirty="0" smtClean="0">
                <a:latin typeface="+mn-lt"/>
                <a:cs typeface="Calibri" panose="020F0502020204030204" pitchFamily="34" charset="0"/>
              </a:rPr>
            </a:br>
            <a:r>
              <a:rPr lang="pt-BR" sz="1500" dirty="0" smtClean="0">
                <a:latin typeface="+mn-lt"/>
                <a:cs typeface="Calibri" panose="020F0502020204030204" pitchFamily="34" charset="0"/>
              </a:rPr>
              <a:t/>
            </a:r>
            <a:br>
              <a:rPr lang="pt-BR" sz="1500" dirty="0" smtClean="0">
                <a:latin typeface="+mn-lt"/>
                <a:cs typeface="Calibri" panose="020F0502020204030204" pitchFamily="34" charset="0"/>
              </a:rPr>
            </a:br>
            <a:r>
              <a:rPr lang="pt-BR" sz="1500" dirty="0" smtClean="0">
                <a:latin typeface="+mn-lt"/>
                <a:cs typeface="Calibri" panose="020F0502020204030204" pitchFamily="34" charset="0"/>
              </a:rPr>
              <a:t>Estudo conduzido por Shirley de Lima Samico – coordenadora de Vigilância Socioassistencial</a:t>
            </a:r>
            <a:br>
              <a:rPr lang="pt-BR" sz="1500" dirty="0" smtClean="0">
                <a:latin typeface="+mn-lt"/>
                <a:cs typeface="Calibri" panose="020F0502020204030204" pitchFamily="34" charset="0"/>
              </a:rPr>
            </a:br>
            <a:r>
              <a:rPr lang="pt-BR" sz="1500" dirty="0" smtClean="0">
                <a:latin typeface="+mn-lt"/>
                <a:cs typeface="Calibri" panose="020F0502020204030204" pitchFamily="34" charset="0"/>
              </a:rPr>
              <a:t>Colaboração: Fátima Maria Ferreira Barbosa – técnica de Vigilância Socioassistencial</a:t>
            </a:r>
            <a:br>
              <a:rPr lang="pt-BR" sz="1500" dirty="0" smtClean="0">
                <a:latin typeface="+mn-lt"/>
                <a:cs typeface="Calibri" panose="020F0502020204030204" pitchFamily="34" charset="0"/>
              </a:rPr>
            </a:br>
            <a:r>
              <a:rPr lang="pt-BR" sz="1500" dirty="0" smtClean="0">
                <a:latin typeface="+mn-lt"/>
                <a:cs typeface="Calibri" panose="020F0502020204030204" pitchFamily="34" charset="0"/>
              </a:rPr>
              <a:t>	Juliana Cíntia Lima e Silva - técnica de Vigilância Socioassistencial</a:t>
            </a:r>
            <a:br>
              <a:rPr lang="pt-BR" sz="1500" dirty="0" smtClean="0">
                <a:latin typeface="+mn-lt"/>
                <a:cs typeface="Calibri" panose="020F0502020204030204" pitchFamily="34" charset="0"/>
              </a:rPr>
            </a:br>
            <a:r>
              <a:rPr lang="pt-BR" sz="1500" dirty="0" smtClean="0">
                <a:latin typeface="+mn-lt"/>
                <a:cs typeface="Calibri" panose="020F0502020204030204" pitchFamily="34" charset="0"/>
              </a:rPr>
              <a:t/>
            </a:r>
            <a:br>
              <a:rPr lang="pt-BR" sz="1500" dirty="0" smtClean="0">
                <a:latin typeface="+mn-lt"/>
                <a:cs typeface="Calibri" panose="020F0502020204030204" pitchFamily="34" charset="0"/>
              </a:rPr>
            </a:br>
            <a:r>
              <a:rPr lang="pt-BR" sz="1500" dirty="0" smtClean="0">
                <a:latin typeface="+mn-lt"/>
                <a:cs typeface="Calibri" panose="020F0502020204030204" pitchFamily="34" charset="0"/>
              </a:rPr>
              <a:t>Participante convidada</a:t>
            </a:r>
            <a:r>
              <a:rPr lang="pt-BR" sz="1400" dirty="0" smtClean="0">
                <a:latin typeface="+mn-lt"/>
                <a:cs typeface="Calibri" panose="020F0502020204030204" pitchFamily="34" charset="0"/>
              </a:rPr>
              <a:t>: Iris de Mel Trindade Dias - </a:t>
            </a:r>
            <a:r>
              <a:rPr lang="pt-BR" sz="1400" dirty="0">
                <a:latin typeface="+mn-lt"/>
              </a:rPr>
              <a:t>Técnica Ministerial</a:t>
            </a:r>
            <a:br>
              <a:rPr lang="pt-BR" sz="1400" dirty="0">
                <a:latin typeface="+mn-lt"/>
              </a:rPr>
            </a:br>
            <a:r>
              <a:rPr lang="pt-BR" sz="1400" dirty="0" smtClean="0">
                <a:latin typeface="+mn-lt"/>
              </a:rPr>
              <a:t>        CAOP</a:t>
            </a:r>
            <a:r>
              <a:rPr lang="pt-BR" sz="1400" dirty="0">
                <a:latin typeface="+mn-lt"/>
              </a:rPr>
              <a:t> Cidadania - MPPE</a:t>
            </a:r>
            <a:br>
              <a:rPr lang="pt-BR" sz="1400" dirty="0">
                <a:latin typeface="+mn-lt"/>
              </a:rPr>
            </a:br>
            <a:r>
              <a:rPr lang="pt-BR" sz="1500" dirty="0" smtClean="0">
                <a:latin typeface="+mn-lt"/>
                <a:cs typeface="Calibri" panose="020F0502020204030204" pitchFamily="34" charset="0"/>
              </a:rPr>
              <a:t/>
            </a:r>
            <a:br>
              <a:rPr lang="pt-BR" sz="1500" dirty="0" smtClean="0">
                <a:latin typeface="+mn-lt"/>
                <a:cs typeface="Calibri" panose="020F0502020204030204" pitchFamily="34" charset="0"/>
              </a:rPr>
            </a:br>
            <a:r>
              <a:rPr lang="pt-BR" sz="1500" dirty="0" smtClean="0">
                <a:latin typeface="+mn-lt"/>
                <a:cs typeface="Calibri" panose="020F0502020204030204" pitchFamily="34" charset="0"/>
              </a:rPr>
              <a:t/>
            </a:r>
            <a:br>
              <a:rPr lang="pt-BR" sz="1500" dirty="0" smtClean="0">
                <a:latin typeface="+mn-lt"/>
                <a:cs typeface="Calibri" panose="020F0502020204030204" pitchFamily="34" charset="0"/>
              </a:rPr>
            </a:br>
            <a:r>
              <a:rPr lang="pt-BR" sz="1500" dirty="0" smtClean="0">
                <a:latin typeface="+mn-lt"/>
                <a:cs typeface="Calibri" panose="020F0502020204030204" pitchFamily="34" charset="0"/>
              </a:rPr>
              <a:t/>
            </a:r>
            <a:br>
              <a:rPr lang="pt-BR" sz="1500" dirty="0" smtClean="0">
                <a:latin typeface="+mn-lt"/>
                <a:cs typeface="Calibri" panose="020F0502020204030204" pitchFamily="34" charset="0"/>
              </a:rPr>
            </a:br>
            <a:r>
              <a:rPr lang="pt-BR" sz="1500" b="1" dirty="0" smtClean="0">
                <a:solidFill>
                  <a:srgbClr val="333333"/>
                </a:solidFill>
                <a:latin typeface="+mn-lt"/>
              </a:rPr>
              <a:t>Telefone</a:t>
            </a:r>
            <a:r>
              <a:rPr lang="pt-BR" sz="1500" dirty="0" smtClean="0">
                <a:solidFill>
                  <a:srgbClr val="333333"/>
                </a:solidFill>
                <a:latin typeface="+mn-lt"/>
              </a:rPr>
              <a:t>: </a:t>
            </a:r>
            <a:r>
              <a:rPr lang="pt-BR" sz="1500" i="1" dirty="0" smtClean="0">
                <a:solidFill>
                  <a:srgbClr val="333333"/>
                </a:solidFill>
                <a:latin typeface="+mn-lt"/>
              </a:rPr>
              <a:t>(81) 3183 0716</a:t>
            </a:r>
            <a:r>
              <a:rPr lang="pt-BR" sz="1500" dirty="0" smtClean="0">
                <a:solidFill>
                  <a:srgbClr val="333333"/>
                </a:solidFill>
                <a:latin typeface="+mn-lt"/>
              </a:rPr>
              <a:t/>
            </a:r>
            <a:br>
              <a:rPr lang="pt-BR" sz="1500" dirty="0" smtClean="0">
                <a:solidFill>
                  <a:srgbClr val="333333"/>
                </a:solidFill>
                <a:latin typeface="+mn-lt"/>
              </a:rPr>
            </a:br>
            <a:r>
              <a:rPr lang="pt-BR" sz="1500" b="1" dirty="0" smtClean="0">
                <a:solidFill>
                  <a:srgbClr val="333333"/>
                </a:solidFill>
                <a:latin typeface="+mn-lt"/>
              </a:rPr>
              <a:t>E-mail</a:t>
            </a:r>
            <a:r>
              <a:rPr lang="pt-BR" sz="1500" dirty="0" smtClean="0">
                <a:solidFill>
                  <a:srgbClr val="333333"/>
                </a:solidFill>
                <a:latin typeface="+mn-lt"/>
              </a:rPr>
              <a:t>: </a:t>
            </a:r>
            <a:r>
              <a:rPr lang="pt-BR" sz="1500" i="1" dirty="0" smtClean="0">
                <a:solidFill>
                  <a:srgbClr val="333333"/>
                </a:solidFill>
                <a:latin typeface="+mn-lt"/>
              </a:rPr>
              <a:t>vigilanciasocioassistencialpe</a:t>
            </a:r>
            <a:r>
              <a:rPr lang="pt-BR" sz="1500" dirty="0" smtClean="0">
                <a:solidFill>
                  <a:srgbClr val="333333"/>
                </a:solidFill>
                <a:latin typeface="+mn-lt"/>
              </a:rPr>
              <a:t>@gmail.com</a:t>
            </a:r>
            <a:br>
              <a:rPr lang="pt-BR" sz="1500" dirty="0" smtClean="0">
                <a:solidFill>
                  <a:srgbClr val="333333"/>
                </a:solidFill>
                <a:latin typeface="+mn-lt"/>
              </a:rPr>
            </a:br>
            <a:r>
              <a:rPr lang="pt-BR" sz="1400" dirty="0" smtClean="0">
                <a:latin typeface="+mn-lt"/>
                <a:cs typeface="Calibri" panose="020F0502020204030204" pitchFamily="34" charset="0"/>
              </a:rPr>
              <a:t/>
            </a:r>
            <a:br>
              <a:rPr lang="pt-BR" sz="1400" dirty="0" smtClean="0">
                <a:latin typeface="+mn-lt"/>
                <a:cs typeface="Calibri" panose="020F0502020204030204" pitchFamily="34" charset="0"/>
              </a:rPr>
            </a:br>
            <a:endParaRPr lang="pt-BR" sz="1400" dirty="0">
              <a:latin typeface="+mn-lt"/>
              <a:cs typeface="Calibri" panose="020F0502020204030204" pitchFamily="34" charset="0"/>
            </a:endParaRPr>
          </a:p>
        </p:txBody>
      </p:sp>
      <p:sp>
        <p:nvSpPr>
          <p:cNvPr id="9" name="Retângulo 8"/>
          <p:cNvSpPr/>
          <p:nvPr/>
        </p:nvSpPr>
        <p:spPr>
          <a:xfrm>
            <a:off x="650875" y="261035"/>
            <a:ext cx="4234391" cy="646331"/>
          </a:xfrm>
          <a:prstGeom prst="rect">
            <a:avLst/>
          </a:prstGeom>
        </p:spPr>
        <p:txBody>
          <a:bodyPr wrap="square">
            <a:spAutoFit/>
          </a:bodyPr>
          <a:lstStyle/>
          <a:p>
            <a:pPr algn="ctr"/>
            <a:r>
              <a:rPr lang="pt-BR" dirty="0">
                <a:solidFill>
                  <a:schemeClr val="bg1"/>
                </a:solidFill>
                <a:latin typeface="Calibri" panose="020F0502020204030204" pitchFamily="34" charset="0"/>
                <a:cs typeface="Calibri" panose="020F0502020204030204" pitchFamily="34" charset="0"/>
              </a:rPr>
              <a:t>Grupo de Estudo da Vigilância Socioassistencial- </a:t>
            </a:r>
            <a:r>
              <a:rPr lang="pt-BR" dirty="0" smtClean="0">
                <a:solidFill>
                  <a:schemeClr val="bg1"/>
                </a:solidFill>
                <a:latin typeface="Calibri" panose="020F0502020204030204" pitchFamily="34" charset="0"/>
                <a:cs typeface="Calibri" panose="020F0502020204030204" pitchFamily="34" charset="0"/>
              </a:rPr>
              <a:t>PE</a:t>
            </a:r>
            <a:endParaRPr lang="pt-BR" dirty="0">
              <a:solidFill>
                <a:schemeClr val="bg1"/>
              </a:solidFill>
            </a:endParaRPr>
          </a:p>
        </p:txBody>
      </p:sp>
    </p:spTree>
    <p:extLst>
      <p:ext uri="{BB962C8B-B14F-4D97-AF65-F5344CB8AC3E}">
        <p14:creationId xmlns:p14="http://schemas.microsoft.com/office/powerpoint/2010/main" val="4097189238"/>
      </p:ext>
    </p:extLst>
  </p:cSld>
  <p:clrMapOvr>
    <a:masterClrMapping/>
  </p:clrMapOvr>
  <mc:AlternateContent xmlns:mc="http://schemas.openxmlformats.org/markup-compatibility/2006" xmlns:p14="http://schemas.microsoft.com/office/powerpoint/2010/main">
    <mc:Choice Requires="p14">
      <p:transition spd="slow" p14:dur="5580" advTm="3000"/>
    </mc:Choice>
    <mc:Fallback xmlns="">
      <p:transition spd="slow" advTm="300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extLst>
              <a:ext uri="{FF2B5EF4-FFF2-40B4-BE49-F238E27FC236}">
                <a16:creationId xmlns:a16="http://schemas.microsoft.com/office/drawing/2014/main" xmlns="" id="{712B3FCC-2B87-4336-8714-2113A289DFB5}"/>
              </a:ext>
            </a:extLst>
          </p:cNvPr>
          <p:cNvSpPr/>
          <p:nvPr/>
        </p:nvSpPr>
        <p:spPr>
          <a:xfrm>
            <a:off x="569843" y="289099"/>
            <a:ext cx="1499128" cy="523220"/>
          </a:xfrm>
          <a:prstGeom prst="rect">
            <a:avLst/>
          </a:prstGeom>
        </p:spPr>
        <p:txBody>
          <a:bodyPr wrap="none">
            <a:spAutoFit/>
          </a:bodyPr>
          <a:lstStyle/>
          <a:p>
            <a:r>
              <a:rPr lang="pt-BR" sz="2800" dirty="0">
                <a:solidFill>
                  <a:schemeClr val="bg1"/>
                </a:solidFill>
                <a:latin typeface="Times New Roman" panose="02020603050405020304" pitchFamily="18" charset="0"/>
                <a:cs typeface="Times New Roman" panose="02020603050405020304" pitchFamily="18" charset="0"/>
              </a:rPr>
              <a:t>Contexto</a:t>
            </a:r>
          </a:p>
        </p:txBody>
      </p:sp>
      <p:sp>
        <p:nvSpPr>
          <p:cNvPr id="5" name="Retângulo 4">
            <a:extLst>
              <a:ext uri="{FF2B5EF4-FFF2-40B4-BE49-F238E27FC236}">
                <a16:creationId xmlns:a16="http://schemas.microsoft.com/office/drawing/2014/main" xmlns="" id="{7ADFFD97-A43A-4ECD-B489-92ED5859105F}"/>
              </a:ext>
            </a:extLst>
          </p:cNvPr>
          <p:cNvSpPr/>
          <p:nvPr/>
        </p:nvSpPr>
        <p:spPr>
          <a:xfrm>
            <a:off x="0" y="1137814"/>
            <a:ext cx="11887200" cy="5386090"/>
          </a:xfrm>
          <a:prstGeom prst="rect">
            <a:avLst/>
          </a:prstGeom>
        </p:spPr>
        <p:txBody>
          <a:bodyPr wrap="square">
            <a:spAutoFit/>
          </a:bodyPr>
          <a:lstStyle/>
          <a:p>
            <a:pPr marL="342900" indent="-342900">
              <a:buFont typeface="Arial" panose="020B0604020202020204" pitchFamily="34" charset="0"/>
              <a:buChar char="•"/>
            </a:pPr>
            <a:r>
              <a:rPr lang="pt-BR" sz="3200" b="1" dirty="0">
                <a:solidFill>
                  <a:schemeClr val="tx2"/>
                </a:solidFill>
                <a:latin typeface="Calibri Light" panose="020F0302020204030204" pitchFamily="34" charset="0"/>
                <a:cs typeface="Calibri Light" panose="020F0302020204030204" pitchFamily="34" charset="0"/>
              </a:rPr>
              <a:t>Pós-guerra: </a:t>
            </a:r>
          </a:p>
          <a:p>
            <a:r>
              <a:rPr lang="pt-BR" sz="3200" dirty="0">
                <a:latin typeface="Calibri Light" panose="020F0302020204030204" pitchFamily="34" charset="0"/>
                <a:cs typeface="Calibri Light" panose="020F0302020204030204" pitchFamily="34" charset="0"/>
              </a:rPr>
              <a:t>Indicadores voltados a quantificação de natureza econômica;</a:t>
            </a:r>
          </a:p>
          <a:p>
            <a:pPr marL="342900" indent="-342900">
              <a:buFont typeface="Arial" panose="020B0604020202020204" pitchFamily="34" charset="0"/>
              <a:buChar char="•"/>
            </a:pPr>
            <a:r>
              <a:rPr lang="pt-BR" sz="3200" dirty="0">
                <a:latin typeface="Calibri Light" panose="020F0302020204030204" pitchFamily="34" charset="0"/>
                <a:cs typeface="Calibri Light" panose="020F0302020204030204" pitchFamily="34" charset="0"/>
              </a:rPr>
              <a:t>PIB como indicador de desenvolvimento:</a:t>
            </a:r>
          </a:p>
          <a:p>
            <a:r>
              <a:rPr lang="pt-BR" sz="3200" dirty="0">
                <a:latin typeface="Calibri Light" panose="020F0302020204030204" pitchFamily="34" charset="0"/>
                <a:cs typeface="Calibri Light" panose="020F0302020204030204" pitchFamily="34" charset="0"/>
              </a:rPr>
              <a:t>Como crescimento econômico e demográfico, contudo persistiam altos níveis de pobreza e desigualdades;</a:t>
            </a:r>
          </a:p>
          <a:p>
            <a:endParaRPr lang="pt-BR" sz="3200" dirty="0">
              <a:latin typeface="Calibri Light" panose="020F0302020204030204" pitchFamily="34" charset="0"/>
              <a:cs typeface="Calibri Light" panose="020F0302020204030204" pitchFamily="34" charset="0"/>
            </a:endParaRPr>
          </a:p>
          <a:p>
            <a:pPr marL="342900" indent="-342900">
              <a:buFont typeface="Arial" panose="020B0604020202020204" pitchFamily="34" charset="0"/>
              <a:buChar char="•"/>
            </a:pPr>
            <a:r>
              <a:rPr lang="pt-BR" sz="3200" b="1" dirty="0">
                <a:solidFill>
                  <a:schemeClr val="tx2"/>
                </a:solidFill>
                <a:latin typeface="Calibri Light" panose="020F0302020204030204" pitchFamily="34" charset="0"/>
                <a:cs typeface="Calibri Light" panose="020F0302020204030204" pitchFamily="34" charset="0"/>
              </a:rPr>
              <a:t>Movimento dos indicadores sociais </a:t>
            </a:r>
            <a:r>
              <a:rPr lang="pt-BR" sz="3200" b="1" i="1" dirty="0">
                <a:solidFill>
                  <a:schemeClr val="tx2"/>
                </a:solidFill>
                <a:latin typeface="Calibri Light" panose="020F0302020204030204" pitchFamily="34" charset="0"/>
                <a:cs typeface="Calibri Light" panose="020F0302020204030204" pitchFamily="34" charset="0"/>
              </a:rPr>
              <a:t>1960</a:t>
            </a:r>
            <a:r>
              <a:rPr lang="pt-BR" sz="3200" dirty="0">
                <a:solidFill>
                  <a:schemeClr val="tx2"/>
                </a:solidFill>
                <a:latin typeface="Calibri Light" panose="020F0302020204030204" pitchFamily="34" charset="0"/>
                <a:cs typeface="Calibri Light" panose="020F0302020204030204" pitchFamily="34" charset="0"/>
              </a:rPr>
              <a:t>:</a:t>
            </a:r>
          </a:p>
          <a:p>
            <a:r>
              <a:rPr lang="pt-BR" sz="3200" dirty="0">
                <a:latin typeface="Calibri Light" panose="020F0302020204030204" pitchFamily="34" charset="0"/>
                <a:cs typeface="Calibri Light" panose="020F0302020204030204" pitchFamily="34" charset="0"/>
              </a:rPr>
              <a:t>Estruturação do estado de bem estar – desemprego, persistência da pobreza e desigualdades, mesmo em situações de ampliação da produção econômica; Necessidade de produzir indicadores sociais;</a:t>
            </a:r>
          </a:p>
          <a:p>
            <a:endParaRPr lang="pt-BR" sz="24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974681594"/>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extLst>
              <a:ext uri="{FF2B5EF4-FFF2-40B4-BE49-F238E27FC236}">
                <a16:creationId xmlns:a16="http://schemas.microsoft.com/office/drawing/2014/main" xmlns="" id="{3A6D93FC-F514-46D0-82BF-1513E30FBBBD}"/>
              </a:ext>
            </a:extLst>
          </p:cNvPr>
          <p:cNvSpPr/>
          <p:nvPr/>
        </p:nvSpPr>
        <p:spPr>
          <a:xfrm>
            <a:off x="-1" y="1324812"/>
            <a:ext cx="11946577" cy="5570756"/>
          </a:xfrm>
          <a:prstGeom prst="rect">
            <a:avLst/>
          </a:prstGeom>
        </p:spPr>
        <p:txBody>
          <a:bodyPr wrap="square">
            <a:spAutoFit/>
          </a:bodyPr>
          <a:lstStyle/>
          <a:p>
            <a:pPr marL="342900" indent="-342900" algn="just">
              <a:buFont typeface="Arial" panose="020B0604020202020204" pitchFamily="34" charset="0"/>
              <a:buChar char="•"/>
            </a:pPr>
            <a:r>
              <a:rPr lang="pt-BR" sz="3600" b="1" dirty="0">
                <a:solidFill>
                  <a:schemeClr val="tx2"/>
                </a:solidFill>
                <a:latin typeface="Calibri Light" panose="020F0302020204030204" pitchFamily="34" charset="0"/>
                <a:cs typeface="Calibri Light" panose="020F0302020204030204" pitchFamily="34" charset="0"/>
              </a:rPr>
              <a:t>1980 – 1990:</a:t>
            </a:r>
            <a:r>
              <a:rPr lang="pt-BR" sz="3600" dirty="0">
                <a:latin typeface="Calibri Light" panose="020F0302020204030204" pitchFamily="34" charset="0"/>
                <a:cs typeface="Calibri Light" panose="020F0302020204030204" pitchFamily="34" charset="0"/>
              </a:rPr>
              <a:t> </a:t>
            </a:r>
            <a:r>
              <a:rPr lang="pt-BR" sz="3600" dirty="0" err="1">
                <a:latin typeface="Calibri Light" panose="020F0302020204030204" pitchFamily="34" charset="0"/>
                <a:cs typeface="Calibri Light" panose="020F0302020204030204" pitchFamily="34" charset="0"/>
              </a:rPr>
              <a:t>capilarização</a:t>
            </a:r>
            <a:r>
              <a:rPr lang="pt-BR" sz="3600" dirty="0">
                <a:latin typeface="Calibri Light" panose="020F0302020204030204" pitchFamily="34" charset="0"/>
                <a:cs typeface="Calibri Light" panose="020F0302020204030204" pitchFamily="34" charset="0"/>
              </a:rPr>
              <a:t> de ideias que </a:t>
            </a:r>
            <a:r>
              <a:rPr lang="pt-BR" sz="3600" b="1" dirty="0">
                <a:latin typeface="Calibri Light" panose="020F0302020204030204" pitchFamily="34" charset="0"/>
                <a:cs typeface="Calibri Light" panose="020F0302020204030204" pitchFamily="34" charset="0"/>
              </a:rPr>
              <a:t>minimizavam o papel do estado na condução de processo de desenvolvimento</a:t>
            </a:r>
            <a:r>
              <a:rPr lang="pt-BR" sz="3600" dirty="0">
                <a:latin typeface="Calibri Light" panose="020F0302020204030204" pitchFamily="34" charset="0"/>
                <a:cs typeface="Calibri Light" panose="020F0302020204030204" pitchFamily="34" charset="0"/>
              </a:rPr>
              <a:t>; </a:t>
            </a:r>
          </a:p>
          <a:p>
            <a:pPr algn="just"/>
            <a:endParaRPr lang="pt-BR" sz="3600" dirty="0">
              <a:latin typeface="Calibri Light" panose="020F0302020204030204" pitchFamily="34" charset="0"/>
              <a:cs typeface="Calibri Light" panose="020F0302020204030204" pitchFamily="34" charset="0"/>
            </a:endParaRPr>
          </a:p>
          <a:p>
            <a:pPr marL="342900" indent="-342900" algn="just">
              <a:buFont typeface="Arial" panose="020B0604020202020204" pitchFamily="34" charset="0"/>
              <a:buChar char="•"/>
            </a:pPr>
            <a:r>
              <a:rPr lang="pt-BR" sz="3600" dirty="0">
                <a:latin typeface="Calibri Light" panose="020F0302020204030204" pitchFamily="34" charset="0"/>
                <a:cs typeface="Calibri Light" panose="020F0302020204030204" pitchFamily="34" charset="0"/>
              </a:rPr>
              <a:t>Entretanto, os </a:t>
            </a:r>
            <a:r>
              <a:rPr lang="pt-BR" sz="3600" b="1" dirty="0">
                <a:latin typeface="Calibri Light" panose="020F0302020204030204" pitchFamily="34" charset="0"/>
                <a:cs typeface="Calibri Light" panose="020F0302020204030204" pitchFamily="34" charset="0"/>
              </a:rPr>
              <a:t>efeitos negativos </a:t>
            </a:r>
            <a:r>
              <a:rPr lang="pt-BR" sz="3600" dirty="0">
                <a:latin typeface="Calibri Light" panose="020F0302020204030204" pitchFamily="34" charset="0"/>
                <a:cs typeface="Calibri Light" panose="020F0302020204030204" pitchFamily="34" charset="0"/>
              </a:rPr>
              <a:t>das políticas de ajuste e reestruturação dos mercados sobre as condições de vida das populações dos países em desenvolvimento trouxe de volta a </a:t>
            </a:r>
            <a:r>
              <a:rPr lang="pt-BR" sz="3600" b="1" dirty="0">
                <a:latin typeface="Calibri Light" panose="020F0302020204030204" pitchFamily="34" charset="0"/>
                <a:cs typeface="Calibri Light" panose="020F0302020204030204" pitchFamily="34" charset="0"/>
              </a:rPr>
              <a:t>necessidade de refletir sobre o conceito de desenvolvimento</a:t>
            </a:r>
            <a:r>
              <a:rPr lang="pt-BR" sz="3600" dirty="0">
                <a:latin typeface="Calibri Light" panose="020F0302020204030204" pitchFamily="34" charset="0"/>
                <a:cs typeface="Calibri Light" panose="020F0302020204030204" pitchFamily="34" charset="0"/>
              </a:rPr>
              <a:t>, que se mantinha fortemente ancorado em indicadores econômicos.</a:t>
            </a:r>
          </a:p>
          <a:p>
            <a:pPr marL="342900" indent="-342900" algn="just">
              <a:buFont typeface="Arial" panose="020B0604020202020204" pitchFamily="34" charset="0"/>
              <a:buChar char="•"/>
            </a:pPr>
            <a:endParaRPr lang="pt-BR" sz="3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814022516"/>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xmlns="" id="{AFA6F319-FD72-49E0-894E-2C9AF453E51A}"/>
              </a:ext>
            </a:extLst>
          </p:cNvPr>
          <p:cNvSpPr/>
          <p:nvPr/>
        </p:nvSpPr>
        <p:spPr>
          <a:xfrm>
            <a:off x="352301" y="1680933"/>
            <a:ext cx="10751128" cy="2400657"/>
          </a:xfrm>
          <a:prstGeom prst="rect">
            <a:avLst/>
          </a:prstGeom>
        </p:spPr>
        <p:txBody>
          <a:bodyPr wrap="square">
            <a:spAutoFit/>
          </a:bodyPr>
          <a:lstStyle/>
          <a:p>
            <a:pPr marL="342900" indent="-342900" algn="just">
              <a:buFont typeface="Arial" panose="020B0604020202020204" pitchFamily="34" charset="0"/>
              <a:buChar char="•"/>
            </a:pPr>
            <a:r>
              <a:rPr lang="pt-BR" sz="2500" dirty="0">
                <a:latin typeface="Calibri Light" panose="020F0302020204030204" pitchFamily="34" charset="0"/>
                <a:cs typeface="Calibri Light" panose="020F0302020204030204" pitchFamily="34" charset="0"/>
              </a:rPr>
              <a:t>Final dos anos </a:t>
            </a:r>
            <a:r>
              <a:rPr lang="pt-BR" sz="2500" b="1" dirty="0">
                <a:latin typeface="Calibri Light" panose="020F0302020204030204" pitchFamily="34" charset="0"/>
                <a:cs typeface="Calibri Light" panose="020F0302020204030204" pitchFamily="34" charset="0"/>
              </a:rPr>
              <a:t>1990</a:t>
            </a:r>
            <a:r>
              <a:rPr lang="pt-BR" sz="2500" dirty="0">
                <a:latin typeface="Calibri Light" panose="020F0302020204030204" pitchFamily="34" charset="0"/>
                <a:cs typeface="Calibri Light" panose="020F0302020204030204" pitchFamily="34" charset="0"/>
              </a:rPr>
              <a:t> passou-se a divulgar relatórios diferentes destas abordagens tradicionais e a partir de </a:t>
            </a:r>
            <a:r>
              <a:rPr lang="pt-BR" sz="2500" b="1" dirty="0">
                <a:latin typeface="Calibri Light" panose="020F0302020204030204" pitchFamily="34" charset="0"/>
                <a:cs typeface="Calibri Light" panose="020F0302020204030204" pitchFamily="34" charset="0"/>
              </a:rPr>
              <a:t>2000</a:t>
            </a:r>
            <a:r>
              <a:rPr lang="pt-BR" sz="2500" dirty="0">
                <a:latin typeface="Calibri Light" panose="020F0302020204030204" pitchFamily="34" charset="0"/>
                <a:cs typeface="Calibri Light" panose="020F0302020204030204" pitchFamily="34" charset="0"/>
              </a:rPr>
              <a:t> passou a adotar novos fundamentos conceituais </a:t>
            </a:r>
            <a:r>
              <a:rPr lang="pt-BR" sz="2500" b="1" dirty="0">
                <a:latin typeface="Calibri Light" panose="020F0302020204030204" pitchFamily="34" charset="0"/>
                <a:cs typeface="Calibri Light" panose="020F0302020204030204" pitchFamily="34" charset="0"/>
              </a:rPr>
              <a:t>reflexões internacionais entre desenvolvimento e crescimento econômico.</a:t>
            </a:r>
          </a:p>
          <a:p>
            <a:pPr marL="342900" indent="-342900" algn="just">
              <a:buFont typeface="Arial" panose="020B0604020202020204" pitchFamily="34" charset="0"/>
              <a:buChar char="•"/>
            </a:pPr>
            <a:endParaRPr lang="pt-BR" sz="2500" b="1" dirty="0">
              <a:latin typeface="Calibri Light" panose="020F0302020204030204" pitchFamily="34" charset="0"/>
              <a:cs typeface="Calibri Light" panose="020F0302020204030204" pitchFamily="34" charset="0"/>
            </a:endParaRPr>
          </a:p>
          <a:p>
            <a:pPr marL="342900" indent="-342900" algn="just">
              <a:buFont typeface="Arial" panose="020B0604020202020204" pitchFamily="34" charset="0"/>
              <a:buChar char="•"/>
            </a:pPr>
            <a:r>
              <a:rPr lang="pt-BR" sz="2500" b="1" dirty="0" err="1">
                <a:latin typeface="Calibri Light" panose="020F0302020204030204" pitchFamily="34" charset="0"/>
                <a:cs typeface="Calibri Light" panose="020F0302020204030204" pitchFamily="34" charset="0"/>
              </a:rPr>
              <a:t>Ex</a:t>
            </a:r>
            <a:r>
              <a:rPr lang="pt-BR" sz="2500" b="1" dirty="0">
                <a:latin typeface="Calibri Light" panose="020F0302020204030204" pitchFamily="34" charset="0"/>
                <a:cs typeface="Calibri Light" panose="020F0302020204030204" pitchFamily="34" charset="0"/>
              </a:rPr>
              <a:t>: Agenda da ONU : ODM – ODS;</a:t>
            </a:r>
            <a:endParaRPr lang="pt-BR" sz="2500" dirty="0"/>
          </a:p>
        </p:txBody>
      </p:sp>
      <p:sp>
        <p:nvSpPr>
          <p:cNvPr id="3" name="Retângulo 2">
            <a:extLst>
              <a:ext uri="{FF2B5EF4-FFF2-40B4-BE49-F238E27FC236}">
                <a16:creationId xmlns:a16="http://schemas.microsoft.com/office/drawing/2014/main" xmlns="" id="{503AD60A-9E06-43C1-B154-AAA5EBD7EC8D}"/>
              </a:ext>
            </a:extLst>
          </p:cNvPr>
          <p:cNvSpPr/>
          <p:nvPr/>
        </p:nvSpPr>
        <p:spPr>
          <a:xfrm>
            <a:off x="2284804" y="4242000"/>
            <a:ext cx="6697663" cy="1441450"/>
          </a:xfrm>
          <a:prstGeom prst="rect">
            <a:avLst/>
          </a:prstGeom>
          <a:solidFill>
            <a:schemeClr val="accent5">
              <a:lumMod val="40000"/>
              <a:lumOff val="6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pt-BR" sz="2000" dirty="0">
                <a:solidFill>
                  <a:schemeClr val="tx1"/>
                </a:solidFill>
                <a:ea typeface="MS PGothic" pitchFamily="34" charset="-128"/>
              </a:rPr>
              <a:t>Anos 2000 – adoção do enfoque da vulnerabilidade na matriz de proteção social na Europa. Enfoque da proteção social integral com foco em direitos (CEPAL). Brasil: modelo de proteção - enfoque da vulnerabilidade, como base para o SUAS</a:t>
            </a:r>
          </a:p>
        </p:txBody>
      </p:sp>
    </p:spTree>
    <p:extLst>
      <p:ext uri="{BB962C8B-B14F-4D97-AF65-F5344CB8AC3E}">
        <p14:creationId xmlns:p14="http://schemas.microsoft.com/office/powerpoint/2010/main" val="633778855"/>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Agrupar 2">
            <a:extLst>
              <a:ext uri="{FF2B5EF4-FFF2-40B4-BE49-F238E27FC236}">
                <a16:creationId xmlns:a16="http://schemas.microsoft.com/office/drawing/2014/main" xmlns="" id="{781D434B-A9E9-4348-8557-06E88A47B1EB}"/>
              </a:ext>
            </a:extLst>
          </p:cNvPr>
          <p:cNvGrpSpPr/>
          <p:nvPr/>
        </p:nvGrpSpPr>
        <p:grpSpPr>
          <a:xfrm>
            <a:off x="1546432" y="1793174"/>
            <a:ext cx="2900259" cy="3127355"/>
            <a:chOff x="1546432" y="1793174"/>
            <a:chExt cx="2900259" cy="3127355"/>
          </a:xfrm>
        </p:grpSpPr>
        <p:pic>
          <p:nvPicPr>
            <p:cNvPr id="1026" name="Picture 2" descr="Resultado de imagem para mundo">
              <a:extLst>
                <a:ext uri="{FF2B5EF4-FFF2-40B4-BE49-F238E27FC236}">
                  <a16:creationId xmlns:a16="http://schemas.microsoft.com/office/drawing/2014/main" xmlns="" id="{83E94575-6EF0-4E9B-862F-6B7C321959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6432" y="2671948"/>
              <a:ext cx="2900259" cy="2248581"/>
            </a:xfrm>
            <a:prstGeom prst="rect">
              <a:avLst/>
            </a:prstGeom>
            <a:noFill/>
            <a:extLst>
              <a:ext uri="{909E8E84-426E-40DD-AFC4-6F175D3DCCD1}">
                <a14:hiddenFill xmlns:a14="http://schemas.microsoft.com/office/drawing/2010/main">
                  <a:solidFill>
                    <a:srgbClr val="FFFFFF"/>
                  </a:solidFill>
                </a14:hiddenFill>
              </a:ext>
            </a:extLst>
          </p:spPr>
        </p:pic>
        <p:sp>
          <p:nvSpPr>
            <p:cNvPr id="2" name="CaixaDeTexto 1">
              <a:extLst>
                <a:ext uri="{FF2B5EF4-FFF2-40B4-BE49-F238E27FC236}">
                  <a16:creationId xmlns:a16="http://schemas.microsoft.com/office/drawing/2014/main" xmlns="" id="{CC0DDE8B-9AD1-42F7-AA6D-EDBF8E9D61D2}"/>
                </a:ext>
              </a:extLst>
            </p:cNvPr>
            <p:cNvSpPr txBox="1"/>
            <p:nvPr/>
          </p:nvSpPr>
          <p:spPr>
            <a:xfrm>
              <a:off x="2090057" y="1793174"/>
              <a:ext cx="2101857" cy="523220"/>
            </a:xfrm>
            <a:prstGeom prst="rect">
              <a:avLst/>
            </a:prstGeom>
            <a:noFill/>
          </p:spPr>
          <p:txBody>
            <a:bodyPr wrap="none" rtlCol="0">
              <a:spAutoFit/>
            </a:bodyPr>
            <a:lstStyle/>
            <a:p>
              <a:r>
                <a:rPr lang="pt-BR" sz="2800" b="1" dirty="0"/>
                <a:t>Conjuntura</a:t>
              </a:r>
            </a:p>
          </p:txBody>
        </p:sp>
      </p:grpSp>
      <p:pic>
        <p:nvPicPr>
          <p:cNvPr id="1028" name="Picture 4" descr="Resultado de imagem para teoria">
            <a:extLst>
              <a:ext uri="{FF2B5EF4-FFF2-40B4-BE49-F238E27FC236}">
                <a16:creationId xmlns:a16="http://schemas.microsoft.com/office/drawing/2014/main" xmlns="" id="{8766410F-069F-4BD5-91FD-239AA7F9BD8A}"/>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9454"/>
          <a:stretch/>
        </p:blipFill>
        <p:spPr bwMode="auto">
          <a:xfrm>
            <a:off x="7118472" y="1946657"/>
            <a:ext cx="4483592" cy="3325988"/>
          </a:xfrm>
          <a:prstGeom prst="rect">
            <a:avLst/>
          </a:prstGeom>
          <a:noFill/>
          <a:extLst>
            <a:ext uri="{909E8E84-426E-40DD-AFC4-6F175D3DCCD1}">
              <a14:hiddenFill xmlns:a14="http://schemas.microsoft.com/office/drawing/2010/main">
                <a:solidFill>
                  <a:srgbClr val="FFFFFF"/>
                </a:solidFill>
              </a14:hiddenFill>
            </a:ext>
          </a:extLst>
        </p:spPr>
      </p:pic>
      <p:cxnSp>
        <p:nvCxnSpPr>
          <p:cNvPr id="5" name="Conector de Seta Reta 4">
            <a:extLst>
              <a:ext uri="{FF2B5EF4-FFF2-40B4-BE49-F238E27FC236}">
                <a16:creationId xmlns:a16="http://schemas.microsoft.com/office/drawing/2014/main" xmlns="" id="{A84D0530-F657-4656-BF23-E591796ED703}"/>
              </a:ext>
            </a:extLst>
          </p:cNvPr>
          <p:cNvCxnSpPr>
            <a:cxnSpLocks/>
          </p:cNvCxnSpPr>
          <p:nvPr/>
        </p:nvCxnSpPr>
        <p:spPr>
          <a:xfrm>
            <a:off x="5371605" y="3630433"/>
            <a:ext cx="72439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tângulo 7">
            <a:extLst>
              <a:ext uri="{FF2B5EF4-FFF2-40B4-BE49-F238E27FC236}">
                <a16:creationId xmlns:a16="http://schemas.microsoft.com/office/drawing/2014/main" xmlns="" id="{88B9637D-9C11-46FF-A2B2-5A422DA8725A}"/>
              </a:ext>
            </a:extLst>
          </p:cNvPr>
          <p:cNvSpPr/>
          <p:nvPr/>
        </p:nvSpPr>
        <p:spPr>
          <a:xfrm>
            <a:off x="8930246" y="1311026"/>
            <a:ext cx="860044" cy="369332"/>
          </a:xfrm>
          <a:prstGeom prst="rect">
            <a:avLst/>
          </a:prstGeom>
        </p:spPr>
        <p:txBody>
          <a:bodyPr wrap="none">
            <a:spAutoFit/>
          </a:bodyPr>
          <a:lstStyle/>
          <a:p>
            <a:r>
              <a:rPr lang="pt-BR" b="1" dirty="0"/>
              <a:t>Teoria</a:t>
            </a:r>
          </a:p>
        </p:txBody>
      </p:sp>
    </p:spTree>
    <p:extLst>
      <p:ext uri="{BB962C8B-B14F-4D97-AF65-F5344CB8AC3E}">
        <p14:creationId xmlns:p14="http://schemas.microsoft.com/office/powerpoint/2010/main" val="2647097112"/>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a 2">
            <a:extLst>
              <a:ext uri="{FF2B5EF4-FFF2-40B4-BE49-F238E27FC236}">
                <a16:creationId xmlns:a16="http://schemas.microsoft.com/office/drawing/2014/main" xmlns="" id="{F67B319B-5380-458E-B0E2-1FAA72A12163}"/>
              </a:ext>
            </a:extLst>
          </p:cNvPr>
          <p:cNvGraphicFramePr/>
          <p:nvPr>
            <p:extLst>
              <p:ext uri="{D42A27DB-BD31-4B8C-83A1-F6EECF244321}">
                <p14:modId xmlns:p14="http://schemas.microsoft.com/office/powerpoint/2010/main" val="1738543769"/>
              </p:ext>
            </p:extLst>
          </p:nvPr>
        </p:nvGraphicFramePr>
        <p:xfrm>
          <a:off x="34518" y="180549"/>
          <a:ext cx="6476010" cy="14661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Imagem 8">
            <a:extLst>
              <a:ext uri="{FF2B5EF4-FFF2-40B4-BE49-F238E27FC236}">
                <a16:creationId xmlns:a16="http://schemas.microsoft.com/office/drawing/2014/main" xmlns="" id="{D96CFC09-F9F4-4BDE-81D8-0D2509BE022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1674" y="4461932"/>
            <a:ext cx="2529202" cy="1683069"/>
          </a:xfrm>
          <a:prstGeom prst="rect">
            <a:avLst/>
          </a:prstGeom>
        </p:spPr>
      </p:pic>
      <p:pic>
        <p:nvPicPr>
          <p:cNvPr id="11" name="Imagem 10">
            <a:extLst>
              <a:ext uri="{FF2B5EF4-FFF2-40B4-BE49-F238E27FC236}">
                <a16:creationId xmlns:a16="http://schemas.microsoft.com/office/drawing/2014/main" xmlns="" id="{1FC16160-330B-486B-89FF-2F2B5965C8B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5739" y="1930399"/>
            <a:ext cx="3244332" cy="1947123"/>
          </a:xfrm>
          <a:prstGeom prst="rect">
            <a:avLst/>
          </a:prstGeom>
        </p:spPr>
      </p:pic>
      <p:pic>
        <p:nvPicPr>
          <p:cNvPr id="13" name="Imagem 12">
            <a:extLst>
              <a:ext uri="{FF2B5EF4-FFF2-40B4-BE49-F238E27FC236}">
                <a16:creationId xmlns:a16="http://schemas.microsoft.com/office/drawing/2014/main" xmlns="" id="{A554FE21-4667-4F7E-A135-F28C9A80795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749327" y="918070"/>
            <a:ext cx="4067635" cy="4013640"/>
          </a:xfrm>
          <a:prstGeom prst="rect">
            <a:avLst/>
          </a:prstGeom>
        </p:spPr>
      </p:pic>
      <p:pic>
        <p:nvPicPr>
          <p:cNvPr id="15" name="Imagem 14">
            <a:extLst>
              <a:ext uri="{FF2B5EF4-FFF2-40B4-BE49-F238E27FC236}">
                <a16:creationId xmlns:a16="http://schemas.microsoft.com/office/drawing/2014/main" xmlns="" id="{F9C7BD46-D44C-4E87-868C-9BB8C621DB5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105994" y="1724941"/>
            <a:ext cx="3412405" cy="2557218"/>
          </a:xfrm>
          <a:prstGeom prst="rect">
            <a:avLst/>
          </a:prstGeom>
        </p:spPr>
      </p:pic>
      <p:pic>
        <p:nvPicPr>
          <p:cNvPr id="17" name="Imagem 16">
            <a:extLst>
              <a:ext uri="{FF2B5EF4-FFF2-40B4-BE49-F238E27FC236}">
                <a16:creationId xmlns:a16="http://schemas.microsoft.com/office/drawing/2014/main" xmlns="" id="{D42A9FF7-C4A2-49ED-812E-68547D86535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rot="10800000" flipV="1">
            <a:off x="3255251" y="3973281"/>
            <a:ext cx="4437862" cy="2171720"/>
          </a:xfrm>
          <a:prstGeom prst="rect">
            <a:avLst/>
          </a:prstGeom>
        </p:spPr>
      </p:pic>
    </p:spTree>
    <p:extLst>
      <p:ext uri="{BB962C8B-B14F-4D97-AF65-F5344CB8AC3E}">
        <p14:creationId xmlns:p14="http://schemas.microsoft.com/office/powerpoint/2010/main" val="1026735018"/>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1+#ppt_h/2"/>
                                          </p:val>
                                        </p:tav>
                                        <p:tav tm="100000">
                                          <p:val>
                                            <p:strVal val="#ppt_y"/>
                                          </p:val>
                                        </p:tav>
                                      </p:tavLst>
                                    </p:anim>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arn(inVertical)">
                                      <p:cBhvr>
                                        <p:cTn id="18" dur="500"/>
                                        <p:tgtEl>
                                          <p:spTgt spid="13"/>
                                        </p:tgtEl>
                                      </p:cBhvr>
                                    </p:animEffec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subTnLst>
                                    <p:set>
                                      <p:cBhvr override="childStyle">
                                        <p:cTn dur="1" fill="hold" display="0" masterRel="nextClick" afterEffect="1"/>
                                        <p:tgtEl>
                                          <p:spTgt spid="15"/>
                                        </p:tgtEl>
                                        <p:attrNameLst>
                                          <p:attrName>style.visibility</p:attrName>
                                        </p:attrNameLst>
                                      </p:cBhvr>
                                      <p:to>
                                        <p:strVal val="hidden"/>
                                      </p:to>
                                    </p:set>
                                  </p:sub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xmlns="" id="{6A765EFA-08F8-4DDC-9B5C-09ACD3DE10D4}"/>
              </a:ext>
            </a:extLst>
          </p:cNvPr>
          <p:cNvGraphicFramePr/>
          <p:nvPr>
            <p:extLst>
              <p:ext uri="{D42A27DB-BD31-4B8C-83A1-F6EECF244321}">
                <p14:modId xmlns:p14="http://schemas.microsoft.com/office/powerpoint/2010/main" val="3196165475"/>
              </p:ext>
            </p:extLst>
          </p:nvPr>
        </p:nvGraphicFramePr>
        <p:xfrm>
          <a:off x="-152645" y="838200"/>
          <a:ext cx="11948405" cy="56109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luxograma: Decisão 2">
            <a:extLst>
              <a:ext uri="{FF2B5EF4-FFF2-40B4-BE49-F238E27FC236}">
                <a16:creationId xmlns:a16="http://schemas.microsoft.com/office/drawing/2014/main" xmlns="" id="{A338459B-8D47-4742-8757-98D838080FFD}"/>
              </a:ext>
            </a:extLst>
          </p:cNvPr>
          <p:cNvSpPr/>
          <p:nvPr/>
        </p:nvSpPr>
        <p:spPr>
          <a:xfrm>
            <a:off x="229986" y="1805048"/>
            <a:ext cx="3016332" cy="612648"/>
          </a:xfrm>
          <a:prstGeom prst="flowChartDecision">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Macro/Micro</a:t>
            </a:r>
          </a:p>
        </p:txBody>
      </p:sp>
      <p:sp>
        <p:nvSpPr>
          <p:cNvPr id="4" name="Fluxograma: Decisão 3">
            <a:extLst>
              <a:ext uri="{FF2B5EF4-FFF2-40B4-BE49-F238E27FC236}">
                <a16:creationId xmlns:a16="http://schemas.microsoft.com/office/drawing/2014/main" xmlns="" id="{401DD729-BEFB-43EB-8C39-B6BA2AB9EA6E}"/>
              </a:ext>
            </a:extLst>
          </p:cNvPr>
          <p:cNvSpPr/>
          <p:nvPr/>
        </p:nvSpPr>
        <p:spPr>
          <a:xfrm>
            <a:off x="229986" y="4748149"/>
            <a:ext cx="3016332" cy="612648"/>
          </a:xfrm>
          <a:prstGeom prst="flowChartDecision">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Fotografia</a:t>
            </a:r>
          </a:p>
        </p:txBody>
      </p:sp>
      <p:sp>
        <p:nvSpPr>
          <p:cNvPr id="5" name="Fluxograma: Decisão 4">
            <a:extLst>
              <a:ext uri="{FF2B5EF4-FFF2-40B4-BE49-F238E27FC236}">
                <a16:creationId xmlns:a16="http://schemas.microsoft.com/office/drawing/2014/main" xmlns="" id="{86A871B3-2C62-43BF-953C-C837B8DFC999}"/>
              </a:ext>
            </a:extLst>
          </p:cNvPr>
          <p:cNvSpPr/>
          <p:nvPr/>
        </p:nvSpPr>
        <p:spPr>
          <a:xfrm>
            <a:off x="229986" y="1805048"/>
            <a:ext cx="3016332" cy="612648"/>
          </a:xfrm>
          <a:prstGeom prst="flowChartDecision">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Teoria</a:t>
            </a:r>
          </a:p>
        </p:txBody>
      </p:sp>
      <p:grpSp>
        <p:nvGrpSpPr>
          <p:cNvPr id="6" name="Agrupar 5">
            <a:extLst>
              <a:ext uri="{FF2B5EF4-FFF2-40B4-BE49-F238E27FC236}">
                <a16:creationId xmlns:a16="http://schemas.microsoft.com/office/drawing/2014/main" xmlns="" id="{79FDFF36-CC59-4542-94FD-8D0D317F4CC5}"/>
              </a:ext>
            </a:extLst>
          </p:cNvPr>
          <p:cNvGrpSpPr/>
          <p:nvPr/>
        </p:nvGrpSpPr>
        <p:grpSpPr>
          <a:xfrm>
            <a:off x="229986" y="304032"/>
            <a:ext cx="6476009" cy="671580"/>
            <a:chOff x="0" y="773402"/>
            <a:chExt cx="6476009" cy="671580"/>
          </a:xfrm>
        </p:grpSpPr>
        <p:sp>
          <p:nvSpPr>
            <p:cNvPr id="7" name="Retângulo: Cantos Arredondados 6">
              <a:extLst>
                <a:ext uri="{FF2B5EF4-FFF2-40B4-BE49-F238E27FC236}">
                  <a16:creationId xmlns:a16="http://schemas.microsoft.com/office/drawing/2014/main" xmlns="" id="{FD4B0D2E-575C-4D9B-8C1B-7E42428341B7}"/>
                </a:ext>
              </a:extLst>
            </p:cNvPr>
            <p:cNvSpPr/>
            <p:nvPr/>
          </p:nvSpPr>
          <p:spPr>
            <a:xfrm>
              <a:off x="0" y="773402"/>
              <a:ext cx="6476009" cy="6715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tângulo: Cantos Arredondados 4">
              <a:extLst>
                <a:ext uri="{FF2B5EF4-FFF2-40B4-BE49-F238E27FC236}">
                  <a16:creationId xmlns:a16="http://schemas.microsoft.com/office/drawing/2014/main" xmlns="" id="{D73EEF1D-54BF-4571-85C8-FE7547E2965F}"/>
                </a:ext>
              </a:extLst>
            </p:cNvPr>
            <p:cNvSpPr txBox="1"/>
            <p:nvPr/>
          </p:nvSpPr>
          <p:spPr>
            <a:xfrm>
              <a:off x="32784" y="806186"/>
              <a:ext cx="6410441" cy="6060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pt-BR" sz="2800" kern="1200" dirty="0"/>
                <a:t>Definição;</a:t>
              </a:r>
            </a:p>
          </p:txBody>
        </p:sp>
      </p:grpSp>
      <p:sp>
        <p:nvSpPr>
          <p:cNvPr id="9" name="Fluxograma: Decisão 8">
            <a:extLst>
              <a:ext uri="{FF2B5EF4-FFF2-40B4-BE49-F238E27FC236}">
                <a16:creationId xmlns:a16="http://schemas.microsoft.com/office/drawing/2014/main" xmlns="" id="{669B334D-0B1B-49D3-8B45-9CD7FCC6CB81}"/>
              </a:ext>
            </a:extLst>
          </p:cNvPr>
          <p:cNvSpPr/>
          <p:nvPr/>
        </p:nvSpPr>
        <p:spPr>
          <a:xfrm>
            <a:off x="4313391" y="1805048"/>
            <a:ext cx="3016332" cy="612648"/>
          </a:xfrm>
          <a:prstGeom prst="flowChartDecision">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Conceito</a:t>
            </a:r>
          </a:p>
        </p:txBody>
      </p:sp>
      <p:sp>
        <p:nvSpPr>
          <p:cNvPr id="10" name="Fluxograma: Decisão 9">
            <a:extLst>
              <a:ext uri="{FF2B5EF4-FFF2-40B4-BE49-F238E27FC236}">
                <a16:creationId xmlns:a16="http://schemas.microsoft.com/office/drawing/2014/main" xmlns="" id="{DA703C91-4929-49F9-BCF1-86B348EEE5E1}"/>
              </a:ext>
            </a:extLst>
          </p:cNvPr>
          <p:cNvSpPr/>
          <p:nvPr/>
        </p:nvSpPr>
        <p:spPr>
          <a:xfrm>
            <a:off x="4313391" y="4944488"/>
            <a:ext cx="3016332" cy="612648"/>
          </a:xfrm>
          <a:prstGeom prst="flowChartDecision">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Medida</a:t>
            </a:r>
          </a:p>
        </p:txBody>
      </p:sp>
    </p:spTree>
    <p:extLst>
      <p:ext uri="{BB962C8B-B14F-4D97-AF65-F5344CB8AC3E}">
        <p14:creationId xmlns:p14="http://schemas.microsoft.com/office/powerpoint/2010/main" val="2262938476"/>
      </p:ext>
    </p:extLst>
  </p:cSld>
  <p:clrMapOvr>
    <a:masterClrMapping/>
  </p:clrMapOvr>
  <mc:AlternateContent xmlns:mc="http://schemas.openxmlformats.org/markup-compatibility/2006" xmlns:p14="http://schemas.microsoft.com/office/powerpoint/2010/main">
    <mc:Choice Requires="p14">
      <p:transition spd="slow" p14:dur="558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1000"/>
                                        <p:tgtEl>
                                          <p:spTgt spid="9"/>
                                        </p:tgtEl>
                                      </p:cBhvr>
                                    </p:animEffect>
                                    <p:anim calcmode="lin" valueType="num">
                                      <p:cBhvr>
                                        <p:cTn id="34" dur="1000" fill="hold"/>
                                        <p:tgtEl>
                                          <p:spTgt spid="9"/>
                                        </p:tgtEl>
                                        <p:attrNameLst>
                                          <p:attrName>ppt_x</p:attrName>
                                        </p:attrNameLst>
                                      </p:cBhvr>
                                      <p:tavLst>
                                        <p:tav tm="0">
                                          <p:val>
                                            <p:strVal val="#ppt_x"/>
                                          </p:val>
                                        </p:tav>
                                        <p:tav tm="100000">
                                          <p:val>
                                            <p:strVal val="#ppt_x"/>
                                          </p:val>
                                        </p:tav>
                                      </p:tavLst>
                                    </p:anim>
                                    <p:anim calcmode="lin" valueType="num">
                                      <p:cBhvr>
                                        <p:cTn id="35" dur="1000" fill="hold"/>
                                        <p:tgtEl>
                                          <p:spTgt spid="9"/>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1000"/>
                                        <p:tgtEl>
                                          <p:spTgt spid="10"/>
                                        </p:tgtEl>
                                      </p:cBhvr>
                                    </p:animEffect>
                                    <p:anim calcmode="lin" valueType="num">
                                      <p:cBhvr>
                                        <p:cTn id="41" dur="1000" fill="hold"/>
                                        <p:tgtEl>
                                          <p:spTgt spid="10"/>
                                        </p:tgtEl>
                                        <p:attrNameLst>
                                          <p:attrName>ppt_x</p:attrName>
                                        </p:attrNameLst>
                                      </p:cBhvr>
                                      <p:tavLst>
                                        <p:tav tm="0">
                                          <p:val>
                                            <p:strVal val="#ppt_x"/>
                                          </p:val>
                                        </p:tav>
                                        <p:tav tm="100000">
                                          <p:val>
                                            <p:strVal val="#ppt_x"/>
                                          </p:val>
                                        </p:tav>
                                      </p:tavLst>
                                    </p:anim>
                                    <p:anim calcmode="lin" valueType="num">
                                      <p:cBhvr>
                                        <p:cTn id="42" dur="1000" fill="hold"/>
                                        <p:tgtEl>
                                          <p:spTgt spid="10"/>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animBg="1"/>
      <p:bldP spid="4" grpId="0" animBg="1"/>
      <p:bldP spid="5" grpId="0" animBg="1"/>
      <p:bldP spid="9" grpId="0" animBg="1"/>
      <p:bldP spid="10" grpId="0" animBg="1"/>
    </p:bldLst>
  </p:timing>
</p:sld>
</file>

<file path=ppt/theme/theme1.xml><?xml version="1.0" encoding="utf-8"?>
<a:theme xmlns:a="http://schemas.openxmlformats.org/drawingml/2006/main" name="MODELO SLIDE (1)">
  <a:themeElements>
    <a:clrScheme name="Tema do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SEASS -Aspectos Gerais_Agreste Meridional</Template>
  <TotalTime>2572</TotalTime>
  <Words>3497</Words>
  <Application>Microsoft Office PowerPoint</Application>
  <PresentationFormat>Widescreen</PresentationFormat>
  <Paragraphs>316</Paragraphs>
  <Slides>39</Slides>
  <Notes>0</Notes>
  <HiddenSlides>0</HiddenSlides>
  <MMClips>0</MMClips>
  <ScaleCrop>false</ScaleCrop>
  <HeadingPairs>
    <vt:vector size="6" baseType="variant">
      <vt:variant>
        <vt:lpstr>Fontes usadas</vt:lpstr>
      </vt:variant>
      <vt:variant>
        <vt:i4>9</vt:i4>
      </vt:variant>
      <vt:variant>
        <vt:lpstr>Tema</vt:lpstr>
      </vt:variant>
      <vt:variant>
        <vt:i4>1</vt:i4>
      </vt:variant>
      <vt:variant>
        <vt:lpstr>Títulos de slides</vt:lpstr>
      </vt:variant>
      <vt:variant>
        <vt:i4>39</vt:i4>
      </vt:variant>
    </vt:vector>
  </HeadingPairs>
  <TitlesOfParts>
    <vt:vector size="49" baseType="lpstr">
      <vt:lpstr>BatangChe</vt:lpstr>
      <vt:lpstr>MS PGothic</vt:lpstr>
      <vt:lpstr>Angsana New</vt:lpstr>
      <vt:lpstr>Arial</vt:lpstr>
      <vt:lpstr>Book Antiqua</vt:lpstr>
      <vt:lpstr>Calibri</vt:lpstr>
      <vt:lpstr>Calibri Light</vt:lpstr>
      <vt:lpstr>Symbol</vt:lpstr>
      <vt:lpstr>Times New Roman</vt:lpstr>
      <vt:lpstr>MODELO SLIDE (1)</vt:lpstr>
      <vt:lpstr>Grupo de Estudo da Vigilância Socioassistencial- PE</vt:lpstr>
      <vt:lpstr>INDICADORES SOCIAIS NO BRASIL</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Mensagem Capítulo 1:</vt:lpstr>
      <vt:lpstr>Apresentação do PowerPoint</vt:lpstr>
      <vt:lpstr>Apresentação do PowerPoint</vt:lpstr>
      <vt:lpstr>Apresentação do PowerPoint</vt:lpstr>
      <vt:lpstr>Apresentação do PowerPoint</vt:lpstr>
      <vt:lpstr>Mensagem capítulo 2:</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         Tema: Indicadores Sociais no Brasil  Estudo conduzido por Shirley de Lima Samico – coordenadora de Vigilância Socioassistencial Colaboração: Fátima Maria Ferreira Barbosa – técnica de Vigilância Socioassistencial  Juliana Cíntia Lima e Silva - técnica de Vigilância Socioassistencial  Participante convidada: Iris de Mel Trindade Dias - Técnica Ministerial         CAOP Cidadania - MPPE    Telefone: (81) 3183 0716 E-mail: vigilanciasocioassistencialpe@gmail.com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INDICADORES SOCIAIS NO BRASIL</dc:title>
  <dc:creator>shirley samico</dc:creator>
  <cp:lastModifiedBy>fatima barbosa</cp:lastModifiedBy>
  <cp:revision>111</cp:revision>
  <dcterms:created xsi:type="dcterms:W3CDTF">2018-03-30T00:06:41Z</dcterms:created>
  <dcterms:modified xsi:type="dcterms:W3CDTF">2018-05-08T10:33:47Z</dcterms:modified>
</cp:coreProperties>
</file>