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66" r:id="rId6"/>
    <p:sldId id="265" r:id="rId7"/>
    <p:sldId id="264" r:id="rId8"/>
    <p:sldId id="260" r:id="rId9"/>
    <p:sldId id="267" r:id="rId10"/>
    <p:sldId id="268" r:id="rId11"/>
    <p:sldId id="269" r:id="rId12"/>
    <p:sldId id="261" r:id="rId13"/>
    <p:sldId id="262" r:id="rId14"/>
    <p:sldId id="263" r:id="rId15"/>
    <p:sldId id="270" r:id="rId16"/>
    <p:sldId id="272" r:id="rId17"/>
    <p:sldId id="271" r:id="rId18"/>
    <p:sldId id="259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51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123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08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70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56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62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60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6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4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7C5124-DAD2-4D39-91C9-86BD95438F63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C078-B953-4845-AC52-913A05D9B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77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:\2019\Design\Material Institucional SDSCJ\modelos-fundo-slide-sdscj-03.jpg">
            <a:extLst>
              <a:ext uri="{FF2B5EF4-FFF2-40B4-BE49-F238E27FC236}">
                <a16:creationId xmlns:a16="http://schemas.microsoft.com/office/drawing/2014/main" id="{7B9FDC3D-1C74-4884-9378-4C037D944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7" y="-11113"/>
            <a:ext cx="9151938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K:\2019\Design\Material Institucional SDSCJ\modelos-fundo-slide-sdscj-03.jpg">
            <a:extLst>
              <a:ext uri="{FF2B5EF4-FFF2-40B4-BE49-F238E27FC236}">
                <a16:creationId xmlns:a16="http://schemas.microsoft.com/office/drawing/2014/main" id="{1232A1DC-8BAF-4FDC-96C1-A4776238CE0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/>
          <a:stretch/>
        </p:blipFill>
        <p:spPr bwMode="auto">
          <a:xfrm>
            <a:off x="-15875" y="2999531"/>
            <a:ext cx="9159875" cy="3858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m 9">
            <a:extLst>
              <a:ext uri="{FF2B5EF4-FFF2-40B4-BE49-F238E27FC236}">
                <a16:creationId xmlns:a16="http://schemas.microsoft.com/office/drawing/2014/main" id="{CD6BE1BB-9D99-487B-86BF-ECC42BB803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2066682" cy="97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67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id="{EA51B804-78E2-4353-9C39-705C45F9989D}"/>
              </a:ext>
            </a:extLst>
          </p:cNvPr>
          <p:cNvGrpSpPr/>
          <p:nvPr/>
        </p:nvGrpSpPr>
        <p:grpSpPr>
          <a:xfrm>
            <a:off x="1588" y="0"/>
            <a:ext cx="9142412" cy="6845176"/>
            <a:chOff x="0" y="0"/>
            <a:chExt cx="9142412" cy="6845176"/>
          </a:xfrm>
        </p:grpSpPr>
        <p:pic>
          <p:nvPicPr>
            <p:cNvPr id="5" name="Picture 2" descr="K:\2019\Design\Material Institucional SDSCJ\modelos-fundo-slide-sdscj-01.jpg">
              <a:extLst>
                <a:ext uri="{FF2B5EF4-FFF2-40B4-BE49-F238E27FC236}">
                  <a16:creationId xmlns:a16="http://schemas.microsoft.com/office/drawing/2014/main" id="{705298FA-8BE7-4130-9920-3746A42514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2412" cy="5145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" descr="K:\2019\Design\Material Institucional SDSCJ\modelos-fundo-slide-sdscj-01.jpg">
              <a:extLst>
                <a:ext uri="{FF2B5EF4-FFF2-40B4-BE49-F238E27FC236}">
                  <a16:creationId xmlns:a16="http://schemas.microsoft.com/office/drawing/2014/main" id="{EBE0B473-3D0E-4EC8-A687-B0910AB25BF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404"/>
            <a:stretch/>
          </p:blipFill>
          <p:spPr bwMode="auto">
            <a:xfrm>
              <a:off x="0" y="3212975"/>
              <a:ext cx="9142412" cy="3632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ítulo 1">
            <a:extLst>
              <a:ext uri="{FF2B5EF4-FFF2-40B4-BE49-F238E27FC236}">
                <a16:creationId xmlns:a16="http://schemas.microsoft.com/office/drawing/2014/main" id="{9A1FF879-62C9-49DF-A07C-1909D898F677}"/>
              </a:ext>
            </a:extLst>
          </p:cNvPr>
          <p:cNvSpPr txBox="1">
            <a:spLocks/>
          </p:cNvSpPr>
          <p:nvPr/>
        </p:nvSpPr>
        <p:spPr bwMode="auto">
          <a:xfrm>
            <a:off x="541710" y="3069754"/>
            <a:ext cx="7126288" cy="232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 de Estudo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8CCA5CE0-756A-4ABB-8E0D-EBEFCAD81E05}"/>
              </a:ext>
            </a:extLst>
          </p:cNvPr>
          <p:cNvSpPr txBox="1">
            <a:spLocks/>
          </p:cNvSpPr>
          <p:nvPr/>
        </p:nvSpPr>
        <p:spPr bwMode="auto">
          <a:xfrm>
            <a:off x="611560" y="5373216"/>
            <a:ext cx="7021513" cy="86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it-IT" altLang="pt-BR" sz="2400" b="1" i="1">
                <a:solidFill>
                  <a:schemeClr val="bg1"/>
                </a:solidFill>
                <a:cs typeface="Tahoma" panose="020B0604030504040204" pitchFamily="34" charset="0"/>
              </a:rPr>
              <a:t>VIGILÂNCIA SOCIOASSISTENCIAL</a:t>
            </a:r>
          </a:p>
          <a:p>
            <a:pPr marL="0" indent="0">
              <a:buFont typeface="Arial" pitchFamily="34" charset="0"/>
              <a:buNone/>
            </a:pPr>
            <a:r>
              <a:rPr lang="pt-BR" altLang="pt-BR" sz="1800" b="1">
                <a:solidFill>
                  <a:schemeClr val="bg1"/>
                </a:solidFill>
                <a:cs typeface="Tahoma" panose="020B0604030504040204" pitchFamily="34" charset="0"/>
              </a:rPr>
              <a:t>2020</a:t>
            </a:r>
          </a:p>
          <a:p>
            <a:pPr marL="0" indent="0">
              <a:buFont typeface="Arial" pitchFamily="34" charset="0"/>
              <a:buNone/>
            </a:pPr>
            <a:endParaRPr lang="it-IT" altLang="pt-BR" sz="1800" b="1" dirty="0">
              <a:solidFill>
                <a:schemeClr val="bg1"/>
              </a:solidFill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63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906018"/>
              </p:ext>
            </p:extLst>
          </p:nvPr>
        </p:nvGraphicFramePr>
        <p:xfrm>
          <a:off x="31513" y="44624"/>
          <a:ext cx="9036496" cy="2577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3950">
                <a:tc>
                  <a:txBody>
                    <a:bodyPr/>
                    <a:lstStyle/>
                    <a:p>
                      <a:pPr lvl="0"/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Antes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mesmo da pandemia...</a:t>
                      </a:r>
                      <a:endParaRPr lang="pt-B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4282">
                <a:tc>
                  <a:txBody>
                    <a:bodyPr/>
                    <a:lstStyle/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A PNAD contínua de 2018 já sinalizava aumento da pobreza e extrema pobreza...</a:t>
                      </a: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Dados que reforçam a urgência de aprimoramento dos instrumentos de gestão, pela garantia da oferta de serviços articulada aos benefícios socioassistenciais no âmbito do SUAS.</a:t>
                      </a: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96993" y="2852936"/>
            <a:ext cx="85689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 Lei n° 13.979 que dispõe sobre as medidas para enfrentamento da emergência pode ser considerada uma conquista da sociedade e é fruto de agregação de forças sociais e de pressão parlamentar.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lei 13.982/2020 dispõe sobre parâmetros adicionais para fins de elegibilidade ao BPC, e sobre o auxílio emergencial - resulta de uma ampla luta dos movimentos, fóruns, colegiados, organizações sociais, pesquisadores, especialistas, dentre outros, os quais formularam propostas e reivindicaram juntos e foram acolhidos pelo parlamento, até se transformar em Lei.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8267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09948"/>
              </p:ext>
            </p:extLst>
          </p:nvPr>
        </p:nvGraphicFramePr>
        <p:xfrm>
          <a:off x="31513" y="44624"/>
          <a:ext cx="9036496" cy="2709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lvl="0"/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Sobre os elegíveis ao Auxílio Emergencial ...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De acordo com a Pnad Contínua, base 2019, os elegíveis ao Auxílio Emergencial somavam cerca de 60 milhões de indivíduos, no entanto, 7,4 milhões vivem em domicílios que não têm acesso à internet.  É preciso considerar que cerca de 34% da população abaixo da linha da pobreza não têm nenhum tipo de acesso à internet (fixa ou móvel).</a:t>
                      </a: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251520" y="3429000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Vários são os impasses que precisam ser analisados pela gestão em busca de solução e neste ponto entra a VSA como estratégia para assegurar a proteção social...</a:t>
            </a:r>
          </a:p>
        </p:txBody>
      </p:sp>
      <p:pic>
        <p:nvPicPr>
          <p:cNvPr id="6" name="Picture 4" descr="Detective clipart for kids google search projets essayer - ClipartBa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549" y="4437112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267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644091"/>
              </p:ext>
            </p:extLst>
          </p:nvPr>
        </p:nvGraphicFramePr>
        <p:xfrm>
          <a:off x="72008" y="44625"/>
          <a:ext cx="9036496" cy="1512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 vigilância </a:t>
                      </a:r>
                      <a:r>
                        <a:rPr lang="pt-BR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socioassistencial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421">
                <a:tc>
                  <a:txBody>
                    <a:bodyPr/>
                    <a:lstStyle/>
                    <a:p>
                      <a:pPr algn="just"/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pandemia já deixou evidente que nenhuma gestão consegue intervir através do achismo e ignorando as informações. Só através da organização de dados e elaboração de diagnósticos conseguirá fazer uma leitura da realidade.</a:t>
                      </a:r>
                      <a:endParaRPr lang="pt-B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07504" y="1700808"/>
            <a:ext cx="89271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Nesse sentido é preciso garantir uma VSA ativa como estratégia para iniciar o processo de planejamento e tomada de decisões. Lança-se algumas perguntas chaves:</a:t>
            </a:r>
          </a:p>
          <a:p>
            <a:endParaRPr lang="pt-BR" sz="2000" dirty="0"/>
          </a:p>
          <a:p>
            <a:r>
              <a:rPr lang="pt-BR" sz="2000" i="1" dirty="0"/>
              <a:t>Qual sentido e papel a informação tem para a gestão do SUAS? </a:t>
            </a:r>
            <a:endParaRPr lang="pt-BR" sz="2000" dirty="0"/>
          </a:p>
          <a:p>
            <a:r>
              <a:rPr lang="pt-BR" sz="2000" i="1" dirty="0"/>
              <a:t>Como elegemos nossas fontes de informação?</a:t>
            </a:r>
            <a:endParaRPr lang="pt-BR" sz="2000" dirty="0"/>
          </a:p>
          <a:p>
            <a:r>
              <a:rPr lang="pt-BR" sz="2000" i="1" dirty="0"/>
              <a:t>O que fazemos com a informação que obtivemos?</a:t>
            </a:r>
            <a:endParaRPr lang="pt-BR" sz="2000" dirty="0"/>
          </a:p>
          <a:p>
            <a:r>
              <a:rPr lang="pt-BR" sz="2000" i="1" dirty="0"/>
              <a:t>Quais as estratégias da VSA e como  organizá-las no momento de crise?</a:t>
            </a:r>
            <a:endParaRPr lang="pt-BR" sz="2000" dirty="0"/>
          </a:p>
          <a:p>
            <a:endParaRPr lang="pt-BR" sz="2000" dirty="0"/>
          </a:p>
          <a:p>
            <a:r>
              <a:rPr lang="pt-BR" sz="2000" dirty="0"/>
              <a:t>Para obter as respostas dessas perguntas é necessário retomar alguns fundamentos essenciais como:</a:t>
            </a:r>
          </a:p>
          <a:p>
            <a:r>
              <a:rPr lang="pt-BR" sz="2000" dirty="0"/>
              <a:t> </a:t>
            </a:r>
          </a:p>
          <a:p>
            <a:r>
              <a:rPr lang="pt-BR" sz="2000" b="1" i="1" dirty="0"/>
              <a:t>1) </a:t>
            </a:r>
            <a:r>
              <a:rPr lang="pt-BR" sz="2000" dirty="0"/>
              <a:t>A compreensão do que é a Política de Assistência Social,</a:t>
            </a:r>
          </a:p>
          <a:p>
            <a:r>
              <a:rPr lang="pt-BR" sz="2000" b="1" i="1" dirty="0"/>
              <a:t>2) </a:t>
            </a:r>
            <a:r>
              <a:rPr lang="pt-BR" sz="2000" dirty="0"/>
              <a:t>O conhecimento do território,</a:t>
            </a:r>
          </a:p>
          <a:p>
            <a:r>
              <a:rPr lang="pt-BR" sz="2000" b="1" i="1" dirty="0"/>
              <a:t>3)</a:t>
            </a:r>
            <a:r>
              <a:rPr lang="pt-BR" sz="2000" dirty="0"/>
              <a:t> A compreensão das complexidades de ordem </a:t>
            </a:r>
            <a:r>
              <a:rPr lang="pt-BR" sz="2000" dirty="0" err="1"/>
              <a:t>intersetoriais</a:t>
            </a:r>
            <a:r>
              <a:rPr lang="pt-BR" sz="2000" dirty="0"/>
              <a:t> e interseccionais da vivência da pandemia.</a:t>
            </a:r>
          </a:p>
        </p:txBody>
      </p:sp>
    </p:spTree>
    <p:extLst>
      <p:ext uri="{BB962C8B-B14F-4D97-AF65-F5344CB8AC3E}">
        <p14:creationId xmlns:p14="http://schemas.microsoft.com/office/powerpoint/2010/main" val="3246954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71142"/>
              </p:ext>
            </p:extLst>
          </p:nvPr>
        </p:nvGraphicFramePr>
        <p:xfrm>
          <a:off x="72008" y="44625"/>
          <a:ext cx="9036496" cy="3198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VSA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454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Para que as informações organizadas pela VSA façam sentido, ela precisa ser valorizada pela gestão. E para isso precisam ser informações qualificadas, possíveis de análise e traduzir-se em saber e indicativo social, para que possa ser utilizada como estratégia política.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 ponto importante é não ignorar dados passados. Toda informação precisa ser contextualizada e para tanto não podemos abrir mão da série histórica. E a VSA já se dedica a buscar essas informações, os dados já existem e sabemos onde buscar.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790359" y="3933056"/>
            <a:ext cx="73448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i="1" dirty="0"/>
              <a:t>“É necessário, saber que o SUAS possui sistemas de informação, de abrangência nacional e públicos que existem para coletar, organizar e socializar dados entregues pelos municípios e estados, na maioria dos casos”</a:t>
            </a:r>
            <a:r>
              <a:rPr lang="pt-BR" i="1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6715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53033"/>
              </p:ext>
            </p:extLst>
          </p:nvPr>
        </p:nvGraphicFramePr>
        <p:xfrm>
          <a:off x="72008" y="44624"/>
          <a:ext cx="9036496" cy="2275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VSA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maioria das informações é fornecida pelos municípios, mas eles precisam retornar como forma de accountability, que em linhas gerais significa o processo ético de prestação de conta, não necessariamente de recurso financeiro, mas do trabalho executado propriamente dito. Só a partir dessa </a:t>
                      </a:r>
                      <a:r>
                        <a:rPr lang="pt-BR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publicização</a:t>
                      </a: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é que gestores, trabalhadores, usuários poderão acessar as informações</a:t>
                      </a:r>
                      <a:r>
                        <a:rPr lang="pt-BR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fazer uso delas.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23528" y="3861048"/>
            <a:ext cx="835292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Essas informações oriundas das gestões públicas são bens públicos e sua </a:t>
            </a:r>
            <a:r>
              <a:rPr lang="pt-BR" sz="2000" dirty="0" err="1"/>
              <a:t>publicização</a:t>
            </a:r>
            <a:r>
              <a:rPr lang="pt-BR" sz="2000" dirty="0"/>
              <a:t> deve ser ampliada, no entanto, a ampliação de dados pelo governo federal vem ocorrendo de forma incipiente e periodicidade irregular e sem a transparência devida. Fato que tende reduzir a qualidade de ação política.</a:t>
            </a:r>
          </a:p>
          <a:p>
            <a:r>
              <a:rPr lang="pt-BR" dirty="0"/>
              <a:t> </a:t>
            </a:r>
          </a:p>
        </p:txBody>
      </p:sp>
      <p:sp>
        <p:nvSpPr>
          <p:cNvPr id="6" name="Retângulo 5"/>
          <p:cNvSpPr/>
          <p:nvPr/>
        </p:nvSpPr>
        <p:spPr>
          <a:xfrm>
            <a:off x="1619672" y="2492896"/>
            <a:ext cx="54726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dirty="0" err="1"/>
              <a:t>Ex</a:t>
            </a:r>
            <a:r>
              <a:rPr lang="pt-BR" dirty="0"/>
              <a:t>: Cadastro Único - Perfis de renda , Pessoas em situação de rua, Famílias chefiadas por mulheres e População Rural e Povos Tradicionais</a:t>
            </a:r>
          </a:p>
        </p:txBody>
      </p:sp>
    </p:spTree>
    <p:extLst>
      <p:ext uri="{BB962C8B-B14F-4D97-AF65-F5344CB8AC3E}">
        <p14:creationId xmlns:p14="http://schemas.microsoft.com/office/powerpoint/2010/main" val="3823045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460870"/>
              </p:ext>
            </p:extLst>
          </p:nvPr>
        </p:nvGraphicFramePr>
        <p:xfrm>
          <a:off x="72008" y="44625"/>
          <a:ext cx="9036496" cy="194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21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VSA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2113">
                <a:tc>
                  <a:txBody>
                    <a:bodyPr/>
                    <a:lstStyle/>
                    <a:p>
                      <a:pPr algn="just"/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Mesmo diante dessa realidade estados e municípios precisam ir além do que já está pronto e do que está dito, porque há limite de informação. Sugere-se inclusive, atentar para quem está trabalhando no enfrentamento do COVID19 no âmbito do SUAS.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251520" y="2348880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i="1" dirty="0"/>
              <a:t>Qual o perfil? Quantos são grupos de risco, quantos estão na linha de frente, se estão com sintomas de Coronavírus, confirmados e vítimas e óbitos. </a:t>
            </a:r>
            <a:endParaRPr lang="pt-BR" sz="2200" dirty="0"/>
          </a:p>
          <a:p>
            <a:pPr algn="just"/>
            <a:r>
              <a:rPr lang="pt-BR" sz="2200" i="1" dirty="0"/>
              <a:t> </a:t>
            </a:r>
            <a:endParaRPr lang="pt-BR" sz="2200" dirty="0"/>
          </a:p>
          <a:p>
            <a:pPr lvl="3" algn="just"/>
            <a:r>
              <a:rPr lang="pt-BR" sz="2200" dirty="0"/>
              <a:t>O olhar vigilante precisa estar no território, nos usuários, mas também nos trabalhadores do SUAS, visto que os mesmos são pessoas que cuidam, mas que precisam de cuidados e podem inclusive, tornar-se usuários da assistência também.</a:t>
            </a:r>
          </a:p>
        </p:txBody>
      </p:sp>
      <p:pic>
        <p:nvPicPr>
          <p:cNvPr id="5" name="Picture 4" descr="Detective clipart for kids google search projets essayer - ClipartBa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7032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776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684262"/>
              </p:ext>
            </p:extLst>
          </p:nvPr>
        </p:nvGraphicFramePr>
        <p:xfrm>
          <a:off x="72008" y="44624"/>
          <a:ext cx="9036496" cy="2404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VSA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Ainda sobre esse olhar atento para o território, é fundamental identificar suas dimensões sociais, relacionais e políticas para além da delimitação espacial. Ou seja, é importante um olhar central e ao mesmo tempo periférico no sentido de compreender sua dinâmica, incorporar os saberes daquelas pessoas que ali vivem e convivem, e reconhecer os territórios como espaços de resistência, com sua força e luta próprias.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179512" y="2852936"/>
            <a:ext cx="878497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É fundamental ainda reconhecer (e mapear) as diferentes expressões de desigualdades que existem nesses territórios, onde existe o conflito e os impactantes rebatimentos da realidade.</a:t>
            </a:r>
            <a:endParaRPr lang="pt-BR" sz="2200" b="0" dirty="0">
              <a:solidFill>
                <a:schemeClr val="tx1"/>
              </a:solidFill>
            </a:endParaRP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A estratégia da VSA incide na necessidade de conhecer para agir de forma mais adequada à realidade dos lugares, definir ações coletivas e </a:t>
            </a:r>
            <a:r>
              <a:rPr lang="pt-BR" sz="2200" dirty="0" err="1"/>
              <a:t>intersetoriais</a:t>
            </a:r>
            <a:r>
              <a:rPr lang="pt-BR" sz="2200" dirty="0"/>
              <a:t> com as demais políticas, com os recursos das cidades e dos territórios e avançar em direção à garantia de direitos.</a:t>
            </a:r>
          </a:p>
          <a:p>
            <a:pPr algn="just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3123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63265"/>
              </p:ext>
            </p:extLst>
          </p:nvPr>
        </p:nvGraphicFramePr>
        <p:xfrm>
          <a:off x="72008" y="44624"/>
          <a:ext cx="9036496" cy="2275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Vigilância Socioassistencial como estratégia para assegurar 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partir desse reconhecimento identificado pela VSA, a gestão do SUAS assume o compromisso com a proteção social, com o firme combate nos diversos problemas sociais como fome, o racismo, a homofobia, a violência de gênero, o genocídio da população negra e  mais agravadas em tempos de pandemia.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323528" y="3933056"/>
            <a:ext cx="8352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i="1" dirty="0"/>
              <a:t>“A gestão da Assistência Social deve reconhecer a vigilância </a:t>
            </a:r>
            <a:r>
              <a:rPr lang="pt-BR" sz="2200" i="1" dirty="0" err="1"/>
              <a:t>socioassistencial</a:t>
            </a:r>
            <a:r>
              <a:rPr lang="pt-BR" sz="2200" i="1" dirty="0"/>
              <a:t> como produto e como processo, onde o levantamento de dados não tem um fim em si mesmo, mas precisa ser gerador de fluxo de informações que subsidiem as decisões, tendo por finalidade última a proteção </a:t>
            </a:r>
            <a:r>
              <a:rPr lang="pt-BR" sz="2200" i="1" dirty="0" err="1"/>
              <a:t>socioassistencial</a:t>
            </a:r>
            <a:r>
              <a:rPr lang="pt-BR" sz="2200" i="1" dirty="0"/>
              <a:t> à população brasileira que dela precisa e que a ela tem direito”.</a:t>
            </a:r>
          </a:p>
        </p:txBody>
      </p:sp>
      <p:pic>
        <p:nvPicPr>
          <p:cNvPr id="5" name="Picture 4" descr="Detective clipart for kids google search projets essayer - ClipartBa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63236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776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E6E8C60-C474-422D-B7D4-35D761661F76}"/>
              </a:ext>
            </a:extLst>
          </p:cNvPr>
          <p:cNvSpPr txBox="1"/>
          <p:nvPr/>
        </p:nvSpPr>
        <p:spPr>
          <a:xfrm>
            <a:off x="1331640" y="3140968"/>
            <a:ext cx="6696075" cy="2676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1050" dirty="0"/>
              <a:t>					</a:t>
            </a:r>
          </a:p>
          <a:p>
            <a:pPr>
              <a:defRPr/>
            </a:pPr>
            <a:r>
              <a:rPr lang="pt-BR" sz="1400" b="1" dirty="0"/>
              <a:t>Expediente:</a:t>
            </a:r>
            <a:r>
              <a:rPr lang="pt-BR" sz="1000" dirty="0"/>
              <a:t>					</a:t>
            </a:r>
          </a:p>
          <a:p>
            <a:pPr>
              <a:defRPr/>
            </a:pPr>
            <a:endParaRPr lang="pt-BR" sz="1000" dirty="0"/>
          </a:p>
          <a:p>
            <a:pPr>
              <a:defRPr/>
            </a:pPr>
            <a:r>
              <a:rPr lang="pt-BR" sz="1050" b="1" dirty="0"/>
              <a:t>Coordenadora Geral de Planejamento e Vigilância Socioassistencial</a:t>
            </a:r>
            <a:r>
              <a:rPr lang="pt-BR" sz="1000" dirty="0"/>
              <a:t>			   </a:t>
            </a:r>
          </a:p>
          <a:p>
            <a:pPr>
              <a:defRPr/>
            </a:pPr>
            <a:r>
              <a:rPr lang="pt-BR" sz="1000" dirty="0"/>
              <a:t>   Shirley de Lima Samico					</a:t>
            </a:r>
          </a:p>
          <a:p>
            <a:pPr>
              <a:defRPr/>
            </a:pPr>
            <a:endParaRPr lang="pt-BR" sz="1000" dirty="0"/>
          </a:p>
          <a:p>
            <a:pPr>
              <a:defRPr/>
            </a:pPr>
            <a:r>
              <a:rPr lang="pt-BR" sz="1050" b="1" dirty="0"/>
              <a:t>Equipe Técnica de Vigilância Socioassistencial</a:t>
            </a:r>
            <a:r>
              <a:rPr lang="pt-BR" sz="1000" dirty="0"/>
              <a:t>					</a:t>
            </a:r>
          </a:p>
          <a:p>
            <a:pPr>
              <a:defRPr/>
            </a:pPr>
            <a:r>
              <a:rPr lang="pt-BR" sz="1000" dirty="0"/>
              <a:t>   Fátima Maria Ferreira Barbosa					</a:t>
            </a:r>
          </a:p>
          <a:p>
            <a:pPr>
              <a:defRPr/>
            </a:pPr>
            <a:r>
              <a:rPr lang="pt-BR" sz="1000" dirty="0"/>
              <a:t>   Francisco Godoy					</a:t>
            </a:r>
          </a:p>
          <a:p>
            <a:pPr>
              <a:defRPr/>
            </a:pPr>
            <a:r>
              <a:rPr lang="pt-BR" sz="1000" dirty="0"/>
              <a:t>   Sidney Marques Cavalcanti					</a:t>
            </a:r>
          </a:p>
          <a:p>
            <a:pPr>
              <a:defRPr/>
            </a:pPr>
            <a:r>
              <a:rPr lang="pt-BR" sz="1000" dirty="0"/>
              <a:t>   Luciana Lisboa Cristóvão dos Santos</a:t>
            </a:r>
            <a:r>
              <a:rPr lang="pt-BR" sz="1050" dirty="0"/>
              <a:t>					</a:t>
            </a:r>
          </a:p>
          <a:p>
            <a:pPr>
              <a:defRPr/>
            </a:pPr>
            <a:r>
              <a:rPr lang="pt-BR" sz="1050" dirty="0"/>
              <a:t>					</a:t>
            </a:r>
          </a:p>
          <a:p>
            <a:pPr>
              <a:defRPr/>
            </a:pPr>
            <a:r>
              <a:rPr lang="pt-BR" sz="1000" dirty="0"/>
              <a:t>Rua Gervásio Pires, 399 - 2° Andar - Bairro Boa Vista - Recife - PE - CEP: 50050-070			</a:t>
            </a:r>
          </a:p>
          <a:p>
            <a:pPr>
              <a:defRPr/>
            </a:pPr>
            <a:r>
              <a:rPr lang="pt-BR" sz="1000" dirty="0"/>
              <a:t>Telefone: (81) 3183 - 0716 / E-mail: vigilanciasocioassistencialpe@gmail.com</a:t>
            </a:r>
            <a:r>
              <a:rPr lang="pt-BR" sz="1050" dirty="0"/>
              <a:t>					</a:t>
            </a:r>
          </a:p>
          <a:p>
            <a:pPr>
              <a:defRPr/>
            </a:pPr>
            <a:r>
              <a:rPr lang="pt-BR" sz="1050" dirty="0"/>
              <a:t>					</a:t>
            </a:r>
          </a:p>
        </p:txBody>
      </p:sp>
      <p:pic>
        <p:nvPicPr>
          <p:cNvPr id="4" name="Imagem 6">
            <a:extLst>
              <a:ext uri="{FF2B5EF4-FFF2-40B4-BE49-F238E27FC236}">
                <a16:creationId xmlns:a16="http://schemas.microsoft.com/office/drawing/2014/main" id="{6AAE0ABB-6DE7-4C0C-8BEB-A34D86C71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490" y="4725293"/>
            <a:ext cx="1366837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944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158816"/>
              </p:ext>
            </p:extLst>
          </p:nvPr>
        </p:nvGraphicFramePr>
        <p:xfrm>
          <a:off x="72008" y="2176582"/>
          <a:ext cx="9036496" cy="2044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Grupo de estudo</a:t>
                      </a:r>
                      <a:r>
                        <a:rPr lang="pt-BR" sz="1600" b="0" baseline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a partir do texto produzido pela 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Frente Nacional em Defesa do SUAS e da Seguridade Social sobre a </a:t>
                      </a:r>
                      <a:r>
                        <a:rPr lang="pt-BR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Assistência Social no enfrentamento ao COVID-19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94">
                <a:tc>
                  <a:txBody>
                    <a:bodyPr/>
                    <a:lstStyle/>
                    <a:p>
                      <a:pPr algn="ctr"/>
                      <a:r>
                        <a:rPr lang="pt-BR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Informe 4 - A Vigilância Socioassistencial em Tempos de Calamidade e Emergência:</a:t>
                      </a:r>
                    </a:p>
                    <a:p>
                      <a:pPr algn="ctr"/>
                      <a:r>
                        <a:rPr lang="pt-BR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Estratégias para Proteção Social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7" name="Imagem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15" y="404664"/>
            <a:ext cx="167218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4013419" y="6125771"/>
            <a:ext cx="1405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0" baseline="0" dirty="0">
                <a:solidFill>
                  <a:schemeClr val="tx1"/>
                </a:solidFill>
                <a:latin typeface="+mn-lt"/>
                <a:cs typeface="Arial" pitchFamily="34" charset="0"/>
              </a:rPr>
              <a:t>Agosto, 2020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658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79198" y="2708920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Esse grupo de estudo tem como base o Informe 4 da Frente Nacional em Defesa do SUAS, a qual vem elaborando e fazendo circular informações periódicas  sobre a Assistência Social no enfrentamento ao COVID-19 desde março de 2020.</a:t>
            </a:r>
          </a:p>
          <a:p>
            <a:pPr algn="just"/>
            <a:r>
              <a:rPr lang="pt-BR" dirty="0"/>
              <a:t> </a:t>
            </a:r>
          </a:p>
          <a:p>
            <a:pPr lvl="0" algn="just"/>
            <a:r>
              <a:rPr lang="pt-BR" dirty="0"/>
              <a:t>Informe I: Desastre Epidemiológico e Proteção Social nos Municípios.</a:t>
            </a:r>
          </a:p>
          <a:p>
            <a:pPr lvl="0" algn="just"/>
            <a:r>
              <a:rPr lang="pt-BR" dirty="0"/>
              <a:t>Informe II: Apoio necessário às/os trabalhadoras/es do Sistema Único de Assistência Social no Contexto da Pandemia do COVID-19.</a:t>
            </a:r>
          </a:p>
          <a:p>
            <a:pPr lvl="0" algn="just"/>
            <a:r>
              <a:rPr lang="pt-BR" dirty="0"/>
              <a:t>Informe III: Os benefícios eventuais do SUAS em tempo de pandemia.</a:t>
            </a:r>
          </a:p>
          <a:p>
            <a:pPr lvl="0" algn="just"/>
            <a:r>
              <a:rPr lang="pt-BR" dirty="0"/>
              <a:t>Informe IV: A vigilância </a:t>
            </a:r>
            <a:r>
              <a:rPr lang="pt-BR" dirty="0" err="1"/>
              <a:t>socioassistencial</a:t>
            </a:r>
            <a:r>
              <a:rPr lang="pt-BR" dirty="0"/>
              <a:t> em tempos de calamidade emergência: estratégias para proteção social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14360"/>
              </p:ext>
            </p:extLst>
          </p:nvPr>
        </p:nvGraphicFramePr>
        <p:xfrm>
          <a:off x="31513" y="44624"/>
          <a:ext cx="9036496" cy="1915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pt-BR" sz="10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2500" b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Grupo de estudo</a:t>
                      </a:r>
                      <a:r>
                        <a:rPr lang="pt-BR" sz="2500" b="0" baseline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da Vigilância Socioassistencial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94">
                <a:tc>
                  <a:txBody>
                    <a:bodyPr/>
                    <a:lstStyle/>
                    <a:p>
                      <a:pPr algn="ctr"/>
                      <a:r>
                        <a:rPr lang="pt-BR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 Vigilância Socioassistencial em Tempos de Calamidade e Emergência:</a:t>
                      </a:r>
                    </a:p>
                    <a:p>
                      <a:pPr algn="ctr"/>
                      <a:r>
                        <a:rPr lang="pt-BR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Estratégias para Proteção Social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12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580796"/>
              </p:ext>
            </p:extLst>
          </p:nvPr>
        </p:nvGraphicFramePr>
        <p:xfrm>
          <a:off x="31513" y="44624"/>
          <a:ext cx="9036496" cy="3014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2000" dirty="0"/>
                        <a:t>OBJETIVO</a:t>
                      </a:r>
                      <a:endParaRPr lang="pt-B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Contribuir para a qualificação das ações do SUAS trazendo elementos sobre a importância da Vigilância Socioassistencial e, por conseguinte, o desenvolvimento de iniciativas pautadas pela informação e conhecimento, bem como analisar como tais iniciativas podem produzir elementos de referência, parâmetros e insumos para favorecer o melhor processo de gestão no enfrentamento das diversas situações relacionadas ao SUAS na atual conjuntura.</a:t>
                      </a: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467544" y="3717032"/>
            <a:ext cx="69127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SUAS – construção tripartite</a:t>
            </a:r>
          </a:p>
          <a:p>
            <a:endParaRPr lang="pt-BR" dirty="0"/>
          </a:p>
          <a:p>
            <a:r>
              <a:rPr lang="pt-BR" dirty="0"/>
              <a:t>Ruptura do Pacto Federativo</a:t>
            </a:r>
          </a:p>
          <a:p>
            <a:endParaRPr lang="pt-BR" dirty="0"/>
          </a:p>
          <a:p>
            <a:r>
              <a:rPr lang="pt-BR" dirty="0"/>
              <a:t>Cenário nacional antes da pandemia do COVID-19</a:t>
            </a:r>
          </a:p>
          <a:p>
            <a:endParaRPr lang="pt-BR" dirty="0"/>
          </a:p>
          <a:p>
            <a:r>
              <a:rPr lang="pt-BR" dirty="0"/>
              <a:t>Pandemia como segundo golpe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3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736952"/>
              </p:ext>
            </p:extLst>
          </p:nvPr>
        </p:nvGraphicFramePr>
        <p:xfrm>
          <a:off x="31513" y="44624"/>
          <a:ext cx="9004984" cy="2275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2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2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 gridSpan="2">
                  <a:txBody>
                    <a:bodyPr/>
                    <a:lstStyle/>
                    <a:p>
                      <a:pPr lvl="0"/>
                      <a:r>
                        <a:rPr lang="pt-BR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especificidade da vigilância Socioassistencial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Funções</a:t>
                      </a:r>
                      <a:r>
                        <a:rPr lang="pt-BR" sz="2000" b="1" baseline="0" dirty="0">
                          <a:solidFill>
                            <a:schemeClr val="tx1"/>
                          </a:solidFill>
                        </a:rPr>
                        <a:t> da Política de Assistência Social: </a:t>
                      </a:r>
                    </a:p>
                    <a:p>
                      <a:pPr algn="just"/>
                      <a:endParaRPr lang="pt-BR" sz="20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Proteção Social</a:t>
                      </a:r>
                    </a:p>
                    <a:p>
                      <a:pPr algn="just"/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Defesa Social</a:t>
                      </a:r>
                    </a:p>
                    <a:p>
                      <a:pPr algn="just"/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pt-BR" sz="20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Vigilância Socioassistencial </a:t>
                      </a:r>
                      <a:endParaRPr lang="pt-BR" sz="2000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Vigilância Socioassistencial </a:t>
                      </a:r>
                    </a:p>
                    <a:p>
                      <a:pPr algn="just"/>
                      <a:endParaRPr lang="pt-BR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algn="just">
                        <a:buAutoNum type="arabicPeriod"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Riscos</a:t>
                      </a:r>
                      <a:r>
                        <a:rPr lang="pt-BR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Vulnerabilidade</a:t>
                      </a:r>
                    </a:p>
                    <a:p>
                      <a:pPr marL="457200" indent="-457200" algn="just">
                        <a:buAutoNum type="arabicPeriod"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Padrões dos Serviços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tângulo 11"/>
          <p:cNvSpPr/>
          <p:nvPr/>
        </p:nvSpPr>
        <p:spPr>
          <a:xfrm>
            <a:off x="107504" y="2564904"/>
            <a:ext cx="88569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Destacam-se dois artigos da LOAS referentes a função da Vigilância:</a:t>
            </a:r>
          </a:p>
          <a:p>
            <a:pPr algn="just"/>
            <a:r>
              <a:rPr lang="pt-BR" sz="2200" dirty="0"/>
              <a:t> </a:t>
            </a:r>
          </a:p>
          <a:p>
            <a:pPr algn="just"/>
            <a:r>
              <a:rPr lang="pt-BR" sz="2200" dirty="0"/>
              <a:t>Artigo 2º, “a vigilância </a:t>
            </a:r>
            <a:r>
              <a:rPr lang="pt-BR" sz="2200" dirty="0" err="1"/>
              <a:t>socioassistencial</a:t>
            </a:r>
            <a:r>
              <a:rPr lang="pt-BR" sz="2200" dirty="0"/>
              <a:t>, que visa a analisar territorialmente a capacidade protetiva das famílias e nela a ocorrência de vulnerabilidades, de ameaças, de vitimizações e danos”. </a:t>
            </a:r>
          </a:p>
          <a:p>
            <a:pPr algn="just"/>
            <a:endParaRPr lang="pt-BR" sz="2200" dirty="0"/>
          </a:p>
          <a:p>
            <a:pPr algn="just"/>
            <a:endParaRPr lang="pt-BR" sz="2200" dirty="0"/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Artigo 6º A - Parágrafo único que “a vigilância </a:t>
            </a:r>
            <a:r>
              <a:rPr lang="pt-BR" sz="2200" dirty="0" err="1"/>
              <a:t>socioassistencial</a:t>
            </a:r>
            <a:r>
              <a:rPr lang="pt-BR" sz="2200" dirty="0"/>
              <a:t> é um dos instrumentos das proteções da assistência social que identifica e previne as situações de risco e vulnerabilidades sociais e seus agravos no território”</a:t>
            </a:r>
          </a:p>
        </p:txBody>
      </p:sp>
      <p:pic>
        <p:nvPicPr>
          <p:cNvPr id="15" name="Picture 4" descr="Detective clipart for kids google search projets essayer - ClipartBa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293096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34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63167"/>
              </p:ext>
            </p:extLst>
          </p:nvPr>
        </p:nvGraphicFramePr>
        <p:xfrm>
          <a:off x="31513" y="44624"/>
          <a:ext cx="9036496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lvl="0"/>
                      <a:r>
                        <a:rPr lang="pt-BR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  <a:r>
                        <a:rPr lang="pt-BR" sz="20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competências da VSA descritivas no</a:t>
                      </a:r>
                      <a:r>
                        <a:rPr lang="pt-BR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marco normativo e no conjunto de orientações</a:t>
                      </a:r>
                      <a:r>
                        <a:rPr lang="pt-BR" sz="20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técnicas são extensas. Em síntese:</a:t>
                      </a:r>
                      <a:endParaRPr lang="pt-BR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Produção, sistematização e análise de informações sobre as situações de risco e vulnerabilidade de famílias e indivíduos no território, suas demandas de proteção social, assim como de informações relativas ao tipo, volume e padrões de qualidade dos serviços ofertados pela rede Socioassistencial.</a:t>
                      </a:r>
                      <a:endParaRPr lang="pt-BR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467544" y="2780928"/>
            <a:ext cx="79928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É preciso atentar para que a Vigilância não seja confundida a um sistema eletrônico de gestão de dados ou simplesmente a simplesmente um setor do organograma institucional, muito menos como sinônimo de fiscalização e controle.</a:t>
            </a:r>
          </a:p>
          <a:p>
            <a:pPr algn="just"/>
            <a:r>
              <a:rPr lang="pt-BR" sz="2200" dirty="0"/>
              <a:t> </a:t>
            </a:r>
          </a:p>
          <a:p>
            <a:pPr algn="just"/>
            <a:r>
              <a:rPr lang="pt-BR" sz="2200" dirty="0"/>
              <a:t>É preciso dar visibilidade à VSA destacando-a como estratégia para planejamento, organização e execução de ações desenvolvidas pela gestão e pelos serviços, assim como para o monitoramento e avaliação, produzindo, sistematizando e analisando informações </a:t>
            </a:r>
            <a:r>
              <a:rPr lang="pt-BR" sz="2200" dirty="0" err="1"/>
              <a:t>territorializadas</a:t>
            </a:r>
            <a:r>
              <a:rPr lang="pt-BR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7349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724323"/>
              </p:ext>
            </p:extLst>
          </p:nvPr>
        </p:nvGraphicFramePr>
        <p:xfrm>
          <a:off x="31513" y="44625"/>
          <a:ext cx="9036496" cy="14183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Voltando ao pacto federativo falado no início ...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29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 importante ressaltar que a </a:t>
                      </a: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organização da VSA no âmbito do SUAS faz parte desse pacto, com responsabilidades designadas na  NOBSUAS 2012: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-4758" y="1556792"/>
            <a:ext cx="90364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A</a:t>
            </a:r>
            <a:r>
              <a:rPr lang="pt-BR" sz="2200" b="1" dirty="0"/>
              <a:t> União</a:t>
            </a:r>
            <a:r>
              <a:rPr lang="pt-BR" sz="2200" dirty="0"/>
              <a:t> propõe parâmetros e indicadores nacionais para o monitoramento e avaliação, bem como constitui diretrizes para o registro das informações no âmbito do SUAS e desenvolve sistemas </a:t>
            </a:r>
            <a:r>
              <a:rPr lang="pt-BR" sz="2200" dirty="0" err="1"/>
              <a:t>coletadores</a:t>
            </a:r>
            <a:r>
              <a:rPr lang="pt-BR" sz="2200" dirty="0"/>
              <a:t> e disseminadores de dados, além da educação permanente na área. </a:t>
            </a:r>
          </a:p>
          <a:p>
            <a:pPr algn="just"/>
            <a:r>
              <a:rPr lang="pt-BR" sz="2200" dirty="0"/>
              <a:t> </a:t>
            </a:r>
          </a:p>
          <a:p>
            <a:pPr algn="just"/>
            <a:r>
              <a:rPr lang="pt-BR" sz="2200" dirty="0"/>
              <a:t>Os </a:t>
            </a:r>
            <a:r>
              <a:rPr lang="pt-BR" sz="2200" b="1" dirty="0"/>
              <a:t>estados</a:t>
            </a:r>
            <a:r>
              <a:rPr lang="pt-BR" sz="2200" dirty="0"/>
              <a:t> devem apoiar tecnicamente a estruturação da vigilância </a:t>
            </a:r>
            <a:r>
              <a:rPr lang="pt-BR" sz="2200" dirty="0" err="1"/>
              <a:t>socioassistencial</a:t>
            </a:r>
            <a:r>
              <a:rPr lang="pt-BR" sz="2200" dirty="0"/>
              <a:t> nos municípios e gerar condições para tanto, incluindo a agregação de dados e informações estaduais e um sistema estadual de informação, que deve ser utilizado por todos os municípios de forma participativa. </a:t>
            </a:r>
          </a:p>
          <a:p>
            <a:pPr algn="just"/>
            <a:r>
              <a:rPr lang="pt-BR" sz="2200" dirty="0"/>
              <a:t> </a:t>
            </a:r>
          </a:p>
          <a:p>
            <a:pPr algn="just"/>
            <a:r>
              <a:rPr lang="pt-BR" sz="2200" dirty="0"/>
              <a:t>Os </a:t>
            </a:r>
            <a:r>
              <a:rPr lang="pt-BR" sz="2200" b="1" dirty="0"/>
              <a:t>municípios</a:t>
            </a:r>
            <a:r>
              <a:rPr lang="pt-BR" sz="2200" dirty="0"/>
              <a:t>, por sua vez, possuem atribuições mais diversas e complexas, visto que a prestação de serviços exige avançar no princípio da </a:t>
            </a:r>
            <a:r>
              <a:rPr lang="pt-BR" sz="2200" dirty="0" err="1"/>
              <a:t>territorialização</a:t>
            </a:r>
            <a:r>
              <a:rPr lang="pt-BR" sz="2200" dirty="0"/>
              <a:t> do ponto de vista da informação.</a:t>
            </a:r>
          </a:p>
        </p:txBody>
      </p:sp>
    </p:spTree>
    <p:extLst>
      <p:ext uri="{BB962C8B-B14F-4D97-AF65-F5344CB8AC3E}">
        <p14:creationId xmlns:p14="http://schemas.microsoft.com/office/powerpoint/2010/main" val="1707349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638519"/>
              </p:ext>
            </p:extLst>
          </p:nvPr>
        </p:nvGraphicFramePr>
        <p:xfrm>
          <a:off x="31513" y="44624"/>
          <a:ext cx="9036496" cy="316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Porém,</a:t>
                      </a:r>
                      <a:r>
                        <a:rPr lang="pt-BR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</a:t>
                      </a: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momento de Pandemia, onde a contingência passa ser a regra, eis que esbarre-se em alguns entraves: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869">
                <a:tc>
                  <a:txBody>
                    <a:bodyPr/>
                    <a:lstStyle/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escassez de recursos públicos, </a:t>
                      </a:r>
                    </a:p>
                    <a:p>
                      <a:r>
                        <a:rPr lang="pt-BR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 exacerbada burocratização nas relações institucionais, </a:t>
                      </a:r>
                    </a:p>
                    <a:p>
                      <a:r>
                        <a:rPr lang="pt-BR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atraso nos repasses, </a:t>
                      </a:r>
                    </a:p>
                    <a:p>
                      <a:r>
                        <a:rPr lang="pt-BR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inconstância na socialização de dados e informação dificultando o seu uso como subsídio para tomada de decisões, para transparência e para definição de ações.</a:t>
                      </a:r>
                    </a:p>
                    <a:p>
                      <a:pPr algn="just"/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555776" y="3678396"/>
            <a:ext cx="3770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A Vigilância Socioassistencial em ação </a:t>
            </a:r>
          </a:p>
        </p:txBody>
      </p:sp>
      <p:pic>
        <p:nvPicPr>
          <p:cNvPr id="7" name="Picture 4" descr="Detective clipart for kids google search projets essayer - ClipartBa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359006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539552" y="4653136"/>
            <a:ext cx="77932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pt-BR" dirty="0"/>
              <a:t>Trabalhar em rede,</a:t>
            </a:r>
          </a:p>
          <a:p>
            <a:pPr marL="285750" indent="-285750">
              <a:buFontTx/>
              <a:buChar char="-"/>
            </a:pPr>
            <a:r>
              <a:rPr lang="pt-BR" dirty="0"/>
              <a:t>Articulação com as demais políticas públicas,</a:t>
            </a:r>
          </a:p>
          <a:p>
            <a:pPr marL="285750" indent="-285750">
              <a:buFontTx/>
              <a:buChar char="-"/>
            </a:pPr>
            <a:r>
              <a:rPr lang="pt-BR" dirty="0"/>
              <a:t>Atitude investigativa  pautada no compromisso de redução das desigualdades,</a:t>
            </a:r>
          </a:p>
          <a:p>
            <a:pPr marL="285750" indent="-285750">
              <a:buFontTx/>
              <a:buChar char="-"/>
            </a:pPr>
            <a:r>
              <a:rPr lang="pt-BR" dirty="0" err="1"/>
              <a:t>Resignificar</a:t>
            </a:r>
            <a:r>
              <a:rPr lang="pt-BR" dirty="0"/>
              <a:t> a informação em conhecimento... </a:t>
            </a:r>
          </a:p>
        </p:txBody>
      </p:sp>
    </p:spTree>
    <p:extLst>
      <p:ext uri="{BB962C8B-B14F-4D97-AF65-F5344CB8AC3E}">
        <p14:creationId xmlns:p14="http://schemas.microsoft.com/office/powerpoint/2010/main" val="296506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59567"/>
              </p:ext>
            </p:extLst>
          </p:nvPr>
        </p:nvGraphicFramePr>
        <p:xfrm>
          <a:off x="31513" y="44624"/>
          <a:ext cx="9036496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1991">
                <a:tc>
                  <a:txBody>
                    <a:bodyPr/>
                    <a:lstStyle/>
                    <a:p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A conjuntura da Covid19 e a desproteção social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2185">
                <a:tc>
                  <a:txBody>
                    <a:bodyPr/>
                    <a:lstStyle/>
                    <a:p>
                      <a:r>
                        <a:rPr lang="pt-BR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 pandemia segue </a:t>
                      </a:r>
                      <a:r>
                        <a:rPr lang="pt-BR" sz="20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precarizando</a:t>
                      </a:r>
                      <a:r>
                        <a:rPr lang="pt-BR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aqueles que têm que escolher entre o desemprego ou o risco de vítima da Covid19. O direito ao isolamento social torna-se um “privilégio”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107504" y="1988840"/>
            <a:ext cx="878497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Embora a COVID19 possa atingir qualquer pessoa independente da sua classe social, seu agravamento tem alvo certo:  </a:t>
            </a:r>
            <a:r>
              <a:rPr lang="pt-BR" sz="2200" dirty="0">
                <a:solidFill>
                  <a:srgbClr val="FF0000"/>
                </a:solidFill>
              </a:rPr>
              <a:t>Baixa renda, condições precárias de moradia, pessoas idosas, mas não exclusivamente, além de pessoas com </a:t>
            </a:r>
            <a:r>
              <a:rPr lang="pt-BR" sz="2200" dirty="0" err="1">
                <a:solidFill>
                  <a:srgbClr val="FF0000"/>
                </a:solidFill>
              </a:rPr>
              <a:t>comorbidades</a:t>
            </a:r>
            <a:r>
              <a:rPr lang="pt-BR" sz="2200" dirty="0">
                <a:solidFill>
                  <a:srgbClr val="FF0000"/>
                </a:solidFill>
              </a:rPr>
              <a:t> e especialmente aquelas que demandam serviços sociais públicos; situação de rua; indígenas e quilombolas.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A vigilância consegue juntar dados indicando quem é e onde está o público mais vulnerável que já eram penalizados mesmo antes da pandemia. Até porque já viviam em situação de agravamento da desigualdade por outros fatores como: ajuste fiscal, pouco crescimento econômico e de desemprego aliado a uma política de redução de direitos sociais e trabalhistas.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48267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2175</Words>
  <Application>Microsoft Office PowerPoint</Application>
  <PresentationFormat>Apresentação na tela (4:3)</PresentationFormat>
  <Paragraphs>138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casa</dc:creator>
  <cp:lastModifiedBy>mainha</cp:lastModifiedBy>
  <cp:revision>23</cp:revision>
  <dcterms:created xsi:type="dcterms:W3CDTF">2020-08-09T19:05:10Z</dcterms:created>
  <dcterms:modified xsi:type="dcterms:W3CDTF">2020-08-13T19:05:06Z</dcterms:modified>
</cp:coreProperties>
</file>