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6" r:id="rId2"/>
    <p:sldId id="277" r:id="rId3"/>
    <p:sldId id="257" r:id="rId4"/>
    <p:sldId id="278" r:id="rId5"/>
    <p:sldId id="329" r:id="rId6"/>
    <p:sldId id="330" r:id="rId7"/>
    <p:sldId id="285" r:id="rId8"/>
    <p:sldId id="286" r:id="rId9"/>
    <p:sldId id="328" r:id="rId10"/>
    <p:sldId id="288" r:id="rId11"/>
    <p:sldId id="287" r:id="rId12"/>
    <p:sldId id="283" r:id="rId13"/>
    <p:sldId id="289" r:id="rId14"/>
    <p:sldId id="320" r:id="rId15"/>
    <p:sldId id="290" r:id="rId16"/>
    <p:sldId id="294" r:id="rId17"/>
    <p:sldId id="321" r:id="rId18"/>
    <p:sldId id="295" r:id="rId19"/>
    <p:sldId id="325" r:id="rId20"/>
    <p:sldId id="314" r:id="rId21"/>
    <p:sldId id="311" r:id="rId22"/>
    <p:sldId id="297" r:id="rId23"/>
    <p:sldId id="318" r:id="rId24"/>
    <p:sldId id="299" r:id="rId25"/>
    <p:sldId id="298" r:id="rId26"/>
    <p:sldId id="331" r:id="rId27"/>
    <p:sldId id="322" r:id="rId28"/>
    <p:sldId id="323" r:id="rId29"/>
    <p:sldId id="313" r:id="rId30"/>
    <p:sldId id="315" r:id="rId31"/>
    <p:sldId id="300" r:id="rId32"/>
    <p:sldId id="316" r:id="rId33"/>
    <p:sldId id="301" r:id="rId34"/>
    <p:sldId id="302" r:id="rId35"/>
    <p:sldId id="317" r:id="rId36"/>
    <p:sldId id="303" r:id="rId37"/>
    <p:sldId id="309" r:id="rId38"/>
    <p:sldId id="310" r:id="rId39"/>
    <p:sldId id="304" r:id="rId40"/>
    <p:sldId id="327" r:id="rId41"/>
    <p:sldId id="305" r:id="rId42"/>
    <p:sldId id="308" r:id="rId43"/>
    <p:sldId id="306" r:id="rId44"/>
    <p:sldId id="319" r:id="rId45"/>
    <p:sldId id="324" r:id="rId46"/>
    <p:sldId id="326" r:id="rId47"/>
    <p:sldId id="291" r:id="rId48"/>
    <p:sldId id="307" r:id="rId49"/>
    <p:sldId id="276" r:id="rId50"/>
  </p:sldIdLst>
  <p:sldSz cx="9144000" cy="6858000" type="screen4x3"/>
  <p:notesSz cx="6858000" cy="9144000"/>
  <p:photoAlbum/>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66400-5FAF-4E27-8F75-6688697295AC}" type="datetimeFigureOut">
              <a:rPr lang="pt-BR" smtClean="0"/>
              <a:t>19/10/2018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F4309-59D7-4DDB-9187-2CD21622AD03}" type="slidenum">
              <a:rPr lang="pt-BR" smtClean="0"/>
              <a:t>‹nº›</a:t>
            </a:fld>
            <a:endParaRPr lang="pt-BR"/>
          </a:p>
        </p:txBody>
      </p:sp>
    </p:spTree>
    <p:extLst>
      <p:ext uri="{BB962C8B-B14F-4D97-AF65-F5344CB8AC3E}">
        <p14:creationId xmlns:p14="http://schemas.microsoft.com/office/powerpoint/2010/main" val="2297814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Ver:</a:t>
            </a:r>
            <a:r>
              <a:rPr lang="pt-BR" baseline="0" dirty="0" smtClean="0"/>
              <a:t> https://www.youtube.com/watch?v=EC-bh1YARsc</a:t>
            </a:r>
          </a:p>
        </p:txBody>
      </p:sp>
      <p:sp>
        <p:nvSpPr>
          <p:cNvPr id="4" name="Espaço Reservado para Número de Slide 3"/>
          <p:cNvSpPr>
            <a:spLocks noGrp="1"/>
          </p:cNvSpPr>
          <p:nvPr>
            <p:ph type="sldNum" sz="quarter" idx="10"/>
          </p:nvPr>
        </p:nvSpPr>
        <p:spPr/>
        <p:txBody>
          <a:bodyPr/>
          <a:lstStyle/>
          <a:p>
            <a:fld id="{16FF4309-59D7-4DDB-9187-2CD21622AD03}" type="slidenum">
              <a:rPr lang="pt-BR" smtClean="0"/>
              <a:t>3</a:t>
            </a:fld>
            <a:endParaRPr lang="pt-BR"/>
          </a:p>
        </p:txBody>
      </p:sp>
    </p:spTree>
    <p:extLst>
      <p:ext uri="{BB962C8B-B14F-4D97-AF65-F5344CB8AC3E}">
        <p14:creationId xmlns:p14="http://schemas.microsoft.com/office/powerpoint/2010/main" val="210646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Ver: https://www.youtube.com/watch?v=lMCzb0eLY7g</a:t>
            </a:r>
            <a:endParaRPr lang="pt-BR" dirty="0"/>
          </a:p>
        </p:txBody>
      </p:sp>
      <p:sp>
        <p:nvSpPr>
          <p:cNvPr id="4" name="Espaço Reservado para Número de Slide 3"/>
          <p:cNvSpPr>
            <a:spLocks noGrp="1"/>
          </p:cNvSpPr>
          <p:nvPr>
            <p:ph type="sldNum" sz="quarter" idx="10"/>
          </p:nvPr>
        </p:nvSpPr>
        <p:spPr/>
        <p:txBody>
          <a:bodyPr/>
          <a:lstStyle/>
          <a:p>
            <a:fld id="{16FF4309-59D7-4DDB-9187-2CD21622AD03}" type="slidenum">
              <a:rPr lang="pt-BR" smtClean="0"/>
              <a:t>26</a:t>
            </a:fld>
            <a:endParaRPr lang="pt-BR"/>
          </a:p>
        </p:txBody>
      </p:sp>
    </p:spTree>
    <p:extLst>
      <p:ext uri="{BB962C8B-B14F-4D97-AF65-F5344CB8AC3E}">
        <p14:creationId xmlns:p14="http://schemas.microsoft.com/office/powerpoint/2010/main" val="80475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Ver: https://www.youtube.com/watch?v=DpBWO2GsfNY</a:t>
            </a:r>
            <a:endParaRPr lang="pt-BR" dirty="0"/>
          </a:p>
        </p:txBody>
      </p:sp>
      <p:sp>
        <p:nvSpPr>
          <p:cNvPr id="4" name="Espaço Reservado para Número de Slide 3"/>
          <p:cNvSpPr>
            <a:spLocks noGrp="1"/>
          </p:cNvSpPr>
          <p:nvPr>
            <p:ph type="sldNum" sz="quarter" idx="10"/>
          </p:nvPr>
        </p:nvSpPr>
        <p:spPr/>
        <p:txBody>
          <a:bodyPr/>
          <a:lstStyle/>
          <a:p>
            <a:fld id="{16FF4309-59D7-4DDB-9187-2CD21622AD03}" type="slidenum">
              <a:rPr lang="pt-BR" smtClean="0"/>
              <a:t>35</a:t>
            </a:fld>
            <a:endParaRPr lang="pt-BR"/>
          </a:p>
        </p:txBody>
      </p:sp>
    </p:spTree>
    <p:extLst>
      <p:ext uri="{BB962C8B-B14F-4D97-AF65-F5344CB8AC3E}">
        <p14:creationId xmlns:p14="http://schemas.microsoft.com/office/powerpoint/2010/main" val="148351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Ver: https://www.youtube.com/watch?v=aHk-PLg6prI</a:t>
            </a:r>
          </a:p>
        </p:txBody>
      </p:sp>
      <p:sp>
        <p:nvSpPr>
          <p:cNvPr id="4" name="Espaço Reservado para Número de Slide 3"/>
          <p:cNvSpPr>
            <a:spLocks noGrp="1"/>
          </p:cNvSpPr>
          <p:nvPr>
            <p:ph type="sldNum" sz="quarter" idx="10"/>
          </p:nvPr>
        </p:nvSpPr>
        <p:spPr/>
        <p:txBody>
          <a:bodyPr/>
          <a:lstStyle/>
          <a:p>
            <a:fld id="{16FF4309-59D7-4DDB-9187-2CD21622AD03}" type="slidenum">
              <a:rPr lang="pt-BR" smtClean="0"/>
              <a:t>40</a:t>
            </a:fld>
            <a:endParaRPr lang="pt-BR"/>
          </a:p>
        </p:txBody>
      </p:sp>
    </p:spTree>
    <p:extLst>
      <p:ext uri="{BB962C8B-B14F-4D97-AF65-F5344CB8AC3E}">
        <p14:creationId xmlns:p14="http://schemas.microsoft.com/office/powerpoint/2010/main" val="173224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47CB274-715A-457C-A6B6-9B546E3687BA}" type="datetimeFigureOut">
              <a:rPr lang="pt-BR" smtClean="0"/>
              <a:t>19/10/2018</a:t>
            </a:fld>
            <a:endParaRPr lang="pt-B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86CFB05-6A3D-4FDB-91C4-7B1C279E2F26}" type="slidenum">
              <a:rPr lang="pt-BR" smtClean="0"/>
              <a:t>‹nº›</a:t>
            </a:fld>
            <a:endParaRPr lang="pt-BR"/>
          </a:p>
        </p:txBody>
      </p:sp>
    </p:spTree>
    <p:extLst>
      <p:ext uri="{BB962C8B-B14F-4D97-AF65-F5344CB8AC3E}">
        <p14:creationId xmlns:p14="http://schemas.microsoft.com/office/powerpoint/2010/main" val="336108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47CB274-715A-457C-A6B6-9B546E3687BA}" type="datetimeFigureOut">
              <a:rPr lang="pt-BR" smtClean="0"/>
              <a:t>19/10/2018</a:t>
            </a:fld>
            <a:endParaRPr lang="pt-B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86CFB05-6A3D-4FDB-91C4-7B1C279E2F26}" type="slidenum">
              <a:rPr lang="pt-BR" smtClean="0"/>
              <a:t>‹nº›</a:t>
            </a:fld>
            <a:endParaRPr lang="pt-BR"/>
          </a:p>
        </p:txBody>
      </p:sp>
    </p:spTree>
    <p:extLst>
      <p:ext uri="{BB962C8B-B14F-4D97-AF65-F5344CB8AC3E}">
        <p14:creationId xmlns:p14="http://schemas.microsoft.com/office/powerpoint/2010/main" val="164798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47CB274-715A-457C-A6B6-9B546E3687BA}" type="datetimeFigureOut">
              <a:rPr lang="pt-BR" smtClean="0"/>
              <a:t>19/10/2018</a:t>
            </a:fld>
            <a:endParaRPr lang="pt-B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86CFB05-6A3D-4FDB-91C4-7B1C279E2F26}" type="slidenum">
              <a:rPr lang="pt-BR" smtClean="0"/>
              <a:t>‹nº›</a:t>
            </a:fld>
            <a:endParaRPr lang="pt-BR"/>
          </a:p>
        </p:txBody>
      </p:sp>
    </p:spTree>
    <p:extLst>
      <p:ext uri="{BB962C8B-B14F-4D97-AF65-F5344CB8AC3E}">
        <p14:creationId xmlns:p14="http://schemas.microsoft.com/office/powerpoint/2010/main" val="169089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47CB274-715A-457C-A6B6-9B546E3687BA}" type="datetimeFigureOut">
              <a:rPr lang="pt-BR" smtClean="0"/>
              <a:t>19/10/2018</a:t>
            </a:fld>
            <a:endParaRPr lang="pt-B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86CFB05-6A3D-4FDB-91C4-7B1C279E2F26}" type="slidenum">
              <a:rPr lang="pt-BR" smtClean="0"/>
              <a:t>‹nº›</a:t>
            </a:fld>
            <a:endParaRPr lang="pt-BR"/>
          </a:p>
        </p:txBody>
      </p:sp>
    </p:spTree>
    <p:extLst>
      <p:ext uri="{BB962C8B-B14F-4D97-AF65-F5344CB8AC3E}">
        <p14:creationId xmlns:p14="http://schemas.microsoft.com/office/powerpoint/2010/main" val="409537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pt-BR" smtClean="0"/>
              <a:t>Clique para editar o título mestre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47CB274-715A-457C-A6B6-9B546E3687BA}" type="datetimeFigureOut">
              <a:rPr lang="pt-BR" smtClean="0"/>
              <a:t>19/10/2018</a:t>
            </a:fld>
            <a:endParaRPr lang="pt-B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86CFB05-6A3D-4FDB-91C4-7B1C279E2F26}" type="slidenum">
              <a:rPr lang="pt-BR" smtClean="0"/>
              <a:t>‹nº›</a:t>
            </a:fld>
            <a:endParaRPr lang="pt-BR"/>
          </a:p>
        </p:txBody>
      </p:sp>
    </p:spTree>
    <p:extLst>
      <p:ext uri="{BB962C8B-B14F-4D97-AF65-F5344CB8AC3E}">
        <p14:creationId xmlns:p14="http://schemas.microsoft.com/office/powerpoint/2010/main" val="370619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47CB274-715A-457C-A6B6-9B546E3687BA}" type="datetimeFigureOut">
              <a:rPr lang="pt-BR" smtClean="0"/>
              <a:t>19/10/2018</a:t>
            </a:fld>
            <a:endParaRPr lang="pt-B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pt-B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86CFB05-6A3D-4FDB-91C4-7B1C279E2F26}" type="slidenum">
              <a:rPr lang="pt-BR" smtClean="0"/>
              <a:t>‹nº›</a:t>
            </a:fld>
            <a:endParaRPr lang="pt-BR"/>
          </a:p>
        </p:txBody>
      </p:sp>
    </p:spTree>
    <p:extLst>
      <p:ext uri="{BB962C8B-B14F-4D97-AF65-F5344CB8AC3E}">
        <p14:creationId xmlns:p14="http://schemas.microsoft.com/office/powerpoint/2010/main" val="131709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47CB274-715A-457C-A6B6-9B546E3687BA}" type="datetimeFigureOut">
              <a:rPr lang="pt-BR" smtClean="0"/>
              <a:t>19/10/2018</a:t>
            </a:fld>
            <a:endParaRPr lang="pt-B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pt-B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786CFB05-6A3D-4FDB-91C4-7B1C279E2F26}" type="slidenum">
              <a:rPr lang="pt-BR" smtClean="0"/>
              <a:t>‹nº›</a:t>
            </a:fld>
            <a:endParaRPr lang="pt-BR"/>
          </a:p>
        </p:txBody>
      </p:sp>
    </p:spTree>
    <p:extLst>
      <p:ext uri="{BB962C8B-B14F-4D97-AF65-F5344CB8AC3E}">
        <p14:creationId xmlns:p14="http://schemas.microsoft.com/office/powerpoint/2010/main" val="181984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47CB274-715A-457C-A6B6-9B546E3687BA}" type="datetimeFigureOut">
              <a:rPr lang="pt-BR" smtClean="0"/>
              <a:t>19/10/2018</a:t>
            </a:fld>
            <a:endParaRPr lang="pt-B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pt-B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786CFB05-6A3D-4FDB-91C4-7B1C279E2F26}" type="slidenum">
              <a:rPr lang="pt-BR" smtClean="0"/>
              <a:t>‹nº›</a:t>
            </a:fld>
            <a:endParaRPr lang="pt-BR"/>
          </a:p>
        </p:txBody>
      </p:sp>
    </p:spTree>
    <p:extLst>
      <p:ext uri="{BB962C8B-B14F-4D97-AF65-F5344CB8AC3E}">
        <p14:creationId xmlns:p14="http://schemas.microsoft.com/office/powerpoint/2010/main" val="9256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47CB274-715A-457C-A6B6-9B546E3687BA}" type="datetimeFigureOut">
              <a:rPr lang="pt-BR" smtClean="0"/>
              <a:t>19/10/2018</a:t>
            </a:fld>
            <a:endParaRPr lang="pt-B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pt-B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786CFB05-6A3D-4FDB-91C4-7B1C279E2F26}" type="slidenum">
              <a:rPr lang="pt-BR" smtClean="0"/>
              <a:t>‹nº›</a:t>
            </a:fld>
            <a:endParaRPr lang="pt-BR"/>
          </a:p>
        </p:txBody>
      </p:sp>
    </p:spTree>
    <p:extLst>
      <p:ext uri="{BB962C8B-B14F-4D97-AF65-F5344CB8AC3E}">
        <p14:creationId xmlns:p14="http://schemas.microsoft.com/office/powerpoint/2010/main" val="246963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47CB274-715A-457C-A6B6-9B546E3687BA}" type="datetimeFigureOut">
              <a:rPr lang="pt-BR" smtClean="0"/>
              <a:t>19/10/2018</a:t>
            </a:fld>
            <a:endParaRPr lang="pt-B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pt-B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86CFB05-6A3D-4FDB-91C4-7B1C279E2F26}" type="slidenum">
              <a:rPr lang="pt-BR" smtClean="0"/>
              <a:t>‹nº›</a:t>
            </a:fld>
            <a:endParaRPr lang="pt-BR"/>
          </a:p>
        </p:txBody>
      </p:sp>
    </p:spTree>
    <p:extLst>
      <p:ext uri="{BB962C8B-B14F-4D97-AF65-F5344CB8AC3E}">
        <p14:creationId xmlns:p14="http://schemas.microsoft.com/office/powerpoint/2010/main" val="345022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47CB274-715A-457C-A6B6-9B546E3687BA}" type="datetimeFigureOut">
              <a:rPr lang="pt-BR" smtClean="0"/>
              <a:t>19/10/2018</a:t>
            </a:fld>
            <a:endParaRPr lang="pt-B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pt-B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86CFB05-6A3D-4FDB-91C4-7B1C279E2F26}" type="slidenum">
              <a:rPr lang="pt-BR" smtClean="0"/>
              <a:t>‹nº›</a:t>
            </a:fld>
            <a:endParaRPr lang="pt-BR"/>
          </a:p>
        </p:txBody>
      </p:sp>
    </p:spTree>
    <p:extLst>
      <p:ext uri="{BB962C8B-B14F-4D97-AF65-F5344CB8AC3E}">
        <p14:creationId xmlns:p14="http://schemas.microsoft.com/office/powerpoint/2010/main" val="188222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6762796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www.planalto.gov.br/ccivil_03/_ato2007-2010/2007/decreto/d6040.htm"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conflitosambientaismg.lcc.ufmg.br/wp-content/uploads/2014/04/Cartilha-Povos-tradicionais.pdf"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5402" y="-36511"/>
            <a:ext cx="9144000" cy="6858000"/>
          </a:xfrm>
          <a:prstGeom prst="rect">
            <a:avLst/>
          </a:prstGeom>
          <a:solidFill>
            <a:srgbClr val="D8E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a:p>
        </p:txBody>
      </p:sp>
      <p:pic>
        <p:nvPicPr>
          <p:cNvPr id="7" name="Imagem 13"/>
          <p:cNvPicPr>
            <a:picLocks noChangeAspect="1"/>
          </p:cNvPicPr>
          <p:nvPr/>
        </p:nvPicPr>
        <p:blipFill>
          <a:blip r:embed="rId2">
            <a:extLst>
              <a:ext uri="{28A0092B-C50C-407E-A947-70E740481C1C}">
                <a14:useLocalDpi xmlns:a14="http://schemas.microsoft.com/office/drawing/2010/main" val="0"/>
              </a:ext>
            </a:extLst>
          </a:blip>
          <a:srcRect l="14883"/>
          <a:stretch>
            <a:fillRect/>
          </a:stretch>
        </p:blipFill>
        <p:spPr bwMode="auto">
          <a:xfrm>
            <a:off x="-12700" y="-14288"/>
            <a:ext cx="4246563"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26988" y="-26988"/>
            <a:ext cx="9129712" cy="342901"/>
          </a:xfrm>
          <a:prstGeom prst="rect">
            <a:avLst/>
          </a:prstGeom>
          <a:solidFill>
            <a:srgbClr val="0064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pt-BR" sz="1400"/>
          </a:p>
        </p:txBody>
      </p:sp>
      <p:sp>
        <p:nvSpPr>
          <p:cNvPr id="9" name="Freeform 8"/>
          <p:cNvSpPr>
            <a:spLocks/>
          </p:cNvSpPr>
          <p:nvPr/>
        </p:nvSpPr>
        <p:spPr bwMode="auto">
          <a:xfrm>
            <a:off x="-25400" y="-31750"/>
            <a:ext cx="3905249" cy="6861175"/>
          </a:xfrm>
          <a:custGeom>
            <a:avLst/>
            <a:gdLst>
              <a:gd name="T0" fmla="*/ 12064 w 10000"/>
              <a:gd name="T1" fmla="*/ 0 h 10003"/>
              <a:gd name="T2" fmla="*/ 50590 w 10000"/>
              <a:gd name="T3" fmla="*/ 6860240 h 10003"/>
              <a:gd name="T4" fmla="*/ 0 w 10000"/>
              <a:gd name="T5" fmla="*/ 6552308 h 10003"/>
              <a:gd name="T6" fmla="*/ 3891524 w 10000"/>
              <a:gd name="T7" fmla="*/ 2604052 h 10003"/>
              <a:gd name="T8" fmla="*/ 1356974 w 10000"/>
              <a:gd name="T9" fmla="*/ 2057 h 10003"/>
              <a:gd name="T10" fmla="*/ 12064 w 10000"/>
              <a:gd name="T11" fmla="*/ 0 h 10003"/>
              <a:gd name="T12" fmla="*/ 0 60000 65536"/>
              <a:gd name="T13" fmla="*/ 0 60000 65536"/>
              <a:gd name="T14" fmla="*/ 0 60000 65536"/>
              <a:gd name="T15" fmla="*/ 0 60000 65536"/>
              <a:gd name="T16" fmla="*/ 0 60000 65536"/>
              <a:gd name="T17" fmla="*/ 0 60000 65536"/>
              <a:gd name="T18" fmla="*/ 0 w 10000"/>
              <a:gd name="T19" fmla="*/ 0 h 10003"/>
              <a:gd name="T20" fmla="*/ 10000 w 10000"/>
              <a:gd name="T21" fmla="*/ 10003 h 10003"/>
            </a:gdLst>
            <a:ahLst/>
            <a:cxnLst>
              <a:cxn ang="T12">
                <a:pos x="T0" y="T1"/>
              </a:cxn>
              <a:cxn ang="T13">
                <a:pos x="T2" y="T3"/>
              </a:cxn>
              <a:cxn ang="T14">
                <a:pos x="T4" y="T5"/>
              </a:cxn>
              <a:cxn ang="T15">
                <a:pos x="T6" y="T7"/>
              </a:cxn>
              <a:cxn ang="T16">
                <a:pos x="T8" y="T9"/>
              </a:cxn>
              <a:cxn ang="T17">
                <a:pos x="T10" y="T11"/>
              </a:cxn>
            </a:cxnLst>
            <a:rect l="T18" t="T19" r="T20" b="T21"/>
            <a:pathLst>
              <a:path w="10000" h="10003">
                <a:moveTo>
                  <a:pt x="31" y="0"/>
                </a:moveTo>
                <a:cubicBezTo>
                  <a:pt x="40" y="3359"/>
                  <a:pt x="120" y="6644"/>
                  <a:pt x="130" y="10003"/>
                </a:cubicBezTo>
                <a:cubicBezTo>
                  <a:pt x="105" y="9822"/>
                  <a:pt x="25" y="9735"/>
                  <a:pt x="0" y="9554"/>
                </a:cubicBezTo>
                <a:lnTo>
                  <a:pt x="10000" y="3797"/>
                </a:lnTo>
                <a:lnTo>
                  <a:pt x="3487" y="3"/>
                </a:lnTo>
                <a:lnTo>
                  <a:pt x="31" y="0"/>
                </a:lnTo>
                <a:close/>
              </a:path>
            </a:pathLst>
          </a:custGeom>
          <a:gradFill rotWithShape="1">
            <a:gsLst>
              <a:gs pos="0">
                <a:srgbClr val="DEE7EC"/>
              </a:gs>
              <a:gs pos="60001">
                <a:srgbClr val="FEFEFE"/>
              </a:gs>
              <a:gs pos="100000">
                <a:srgbClr val="FEFEF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pt-BR" sz="1400"/>
          </a:p>
        </p:txBody>
      </p:sp>
      <p:sp>
        <p:nvSpPr>
          <p:cNvPr id="10" name="Freeform 9"/>
          <p:cNvSpPr>
            <a:spLocks/>
          </p:cNvSpPr>
          <p:nvPr/>
        </p:nvSpPr>
        <p:spPr bwMode="auto">
          <a:xfrm>
            <a:off x="3113088" y="2128838"/>
            <a:ext cx="854075" cy="917575"/>
          </a:xfrm>
          <a:custGeom>
            <a:avLst/>
            <a:gdLst>
              <a:gd name="T0" fmla="*/ 2147483647 w 1614"/>
              <a:gd name="T1" fmla="*/ 2147483647 h 1733"/>
              <a:gd name="T2" fmla="*/ 2147483647 w 1614"/>
              <a:gd name="T3" fmla="*/ 0 h 1733"/>
              <a:gd name="T4" fmla="*/ 0 w 1614"/>
              <a:gd name="T5" fmla="*/ 0 h 1733"/>
              <a:gd name="T6" fmla="*/ 2147483647 w 1614"/>
              <a:gd name="T7" fmla="*/ 2147483647 h 1733"/>
              <a:gd name="T8" fmla="*/ 0 w 1614"/>
              <a:gd name="T9" fmla="*/ 2147483647 h 1733"/>
              <a:gd name="T10" fmla="*/ 2147483647 w 1614"/>
              <a:gd name="T11" fmla="*/ 2147483647 h 1733"/>
              <a:gd name="T12" fmla="*/ 2147483647 w 1614"/>
              <a:gd name="T13" fmla="*/ 2147483647 h 1733"/>
              <a:gd name="T14" fmla="*/ 2147483647 w 1614"/>
              <a:gd name="T15" fmla="*/ 2147483647 h 1733"/>
              <a:gd name="T16" fmla="*/ 0 60000 65536"/>
              <a:gd name="T17" fmla="*/ 0 60000 65536"/>
              <a:gd name="T18" fmla="*/ 0 60000 65536"/>
              <a:gd name="T19" fmla="*/ 0 60000 65536"/>
              <a:gd name="T20" fmla="*/ 0 60000 65536"/>
              <a:gd name="T21" fmla="*/ 0 60000 65536"/>
              <a:gd name="T22" fmla="*/ 0 60000 65536"/>
              <a:gd name="T23" fmla="*/ 0 60000 65536"/>
              <a:gd name="T24" fmla="*/ 0 w 1614"/>
              <a:gd name="T25" fmla="*/ 0 h 1733"/>
              <a:gd name="T26" fmla="*/ 1614 w 1614"/>
              <a:gd name="T27" fmla="*/ 1733 h 17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4" h="1733">
                <a:moveTo>
                  <a:pt x="1614" y="866"/>
                </a:moveTo>
                <a:lnTo>
                  <a:pt x="753" y="0"/>
                </a:lnTo>
                <a:lnTo>
                  <a:pt x="0" y="0"/>
                </a:lnTo>
                <a:lnTo>
                  <a:pt x="862" y="867"/>
                </a:lnTo>
                <a:lnTo>
                  <a:pt x="0" y="1733"/>
                </a:lnTo>
                <a:lnTo>
                  <a:pt x="753" y="1733"/>
                </a:lnTo>
                <a:lnTo>
                  <a:pt x="1614" y="868"/>
                </a:lnTo>
                <a:lnTo>
                  <a:pt x="1614" y="866"/>
                </a:lnTo>
                <a:close/>
              </a:path>
            </a:pathLst>
          </a:custGeom>
          <a:solidFill>
            <a:srgbClr val="0064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pt-BR" sz="1400"/>
          </a:p>
        </p:txBody>
      </p:sp>
      <p:sp>
        <p:nvSpPr>
          <p:cNvPr id="11" name="CaixaDeTexto 19"/>
          <p:cNvSpPr txBox="1">
            <a:spLocks noChangeArrowheads="1"/>
          </p:cNvSpPr>
          <p:nvPr/>
        </p:nvSpPr>
        <p:spPr bwMode="auto">
          <a:xfrm>
            <a:off x="-180528" y="1700244"/>
            <a:ext cx="36353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pt-BR" sz="3200" b="1" dirty="0" smtClean="0">
                <a:solidFill>
                  <a:srgbClr val="0064A6"/>
                </a:solidFill>
                <a:latin typeface="Tahoma" panose="020B0604030504040204" pitchFamily="34" charset="0"/>
                <a:cs typeface="Tahoma" panose="020B0604030504040204" pitchFamily="34" charset="0"/>
              </a:rPr>
              <a:t>Secretaria Executiva de Assistência Social</a:t>
            </a:r>
            <a:endParaRPr lang="it-IT" altLang="pt-BR" sz="3200" b="1" dirty="0">
              <a:solidFill>
                <a:srgbClr val="0064A6"/>
              </a:solidFill>
              <a:latin typeface="Tahoma" panose="020B0604030504040204" pitchFamily="34" charset="0"/>
              <a:cs typeface="Tahoma" panose="020B0604030504040204" pitchFamily="34" charset="0"/>
            </a:endParaRPr>
          </a:p>
        </p:txBody>
      </p:sp>
      <p:sp>
        <p:nvSpPr>
          <p:cNvPr id="14" name="CaixaDeTexto 23"/>
          <p:cNvSpPr txBox="1">
            <a:spLocks noChangeArrowheads="1"/>
          </p:cNvSpPr>
          <p:nvPr/>
        </p:nvSpPr>
        <p:spPr bwMode="auto">
          <a:xfrm>
            <a:off x="4225119" y="2128838"/>
            <a:ext cx="45482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pt-BR" sz="3000" b="1" dirty="0" smtClean="0">
                <a:solidFill>
                  <a:srgbClr val="0064A6"/>
                </a:solidFill>
                <a:latin typeface="Tahoma" panose="020B0604030504040204" pitchFamily="34" charset="0"/>
                <a:cs typeface="Tahoma" panose="020B0604030504040204" pitchFamily="34" charset="0"/>
              </a:rPr>
              <a:t>Grupos Populacionais Tradicionais</a:t>
            </a:r>
          </a:p>
        </p:txBody>
      </p:sp>
      <p:pic>
        <p:nvPicPr>
          <p:cNvPr id="17" name="Imagem 16"/>
          <p:cNvPicPr>
            <a:picLocks noChangeAspect="1"/>
          </p:cNvPicPr>
          <p:nvPr/>
        </p:nvPicPr>
        <p:blipFill rotWithShape="1">
          <a:blip r:embed="rId3" cstate="print">
            <a:extLst>
              <a:ext uri="{28A0092B-C50C-407E-A947-70E740481C1C}">
                <a14:useLocalDpi xmlns:a14="http://schemas.microsoft.com/office/drawing/2010/main" val="0"/>
              </a:ext>
            </a:extLst>
          </a:blip>
          <a:srcRect l="20263"/>
          <a:stretch/>
        </p:blipFill>
        <p:spPr>
          <a:xfrm>
            <a:off x="-25401" y="5956587"/>
            <a:ext cx="9169401" cy="877599"/>
          </a:xfrm>
          <a:prstGeom prst="rect">
            <a:avLst/>
          </a:prstGeom>
        </p:spPr>
      </p:pic>
      <p:sp>
        <p:nvSpPr>
          <p:cNvPr id="12" name="Retângulo 11"/>
          <p:cNvSpPr/>
          <p:nvPr/>
        </p:nvSpPr>
        <p:spPr>
          <a:xfrm>
            <a:off x="4656428" y="5435955"/>
            <a:ext cx="2222660" cy="369332"/>
          </a:xfrm>
          <a:prstGeom prst="rect">
            <a:avLst/>
          </a:prstGeom>
        </p:spPr>
        <p:txBody>
          <a:bodyPr wrap="none">
            <a:spAutoFit/>
          </a:bodyPr>
          <a:lstStyle/>
          <a:p>
            <a:pPr algn="ctr"/>
            <a:r>
              <a:rPr lang="it-IT" b="1" dirty="0" smtClean="0">
                <a:solidFill>
                  <a:srgbClr val="0064A6"/>
                </a:solidFill>
                <a:ea typeface="Tahoma" panose="020B0604030504040204" pitchFamily="34" charset="0"/>
              </a:rPr>
              <a:t>Recife, maio de 2018 </a:t>
            </a:r>
            <a:endParaRPr lang="pt-BR" b="1" dirty="0">
              <a:solidFill>
                <a:srgbClr val="0064A6"/>
              </a:solidFill>
              <a:ea typeface="Tahoma" panose="020B0604030504040204" pitchFamily="34" charset="0"/>
            </a:endParaRPr>
          </a:p>
        </p:txBody>
      </p:sp>
    </p:spTree>
    <p:extLst>
      <p:ext uri="{BB962C8B-B14F-4D97-AF65-F5344CB8AC3E}">
        <p14:creationId xmlns:p14="http://schemas.microsoft.com/office/powerpoint/2010/main" val="19376909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1" y="1856186"/>
            <a:ext cx="2113280" cy="1389933"/>
          </a:xfrm>
          <a:prstGeom prst="rect">
            <a:avLst/>
          </a:prstGeo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203" y="3935597"/>
            <a:ext cx="1318957" cy="1773770"/>
          </a:xfrm>
          <a:prstGeom prst="rect">
            <a:avLst/>
          </a:prstGeom>
        </p:spPr>
      </p:pic>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1442" y="2879823"/>
            <a:ext cx="1628108" cy="2111547"/>
          </a:xfrm>
          <a:prstGeom prst="rect">
            <a:avLst/>
          </a:prstGeom>
        </p:spPr>
      </p:pic>
      <p:sp>
        <p:nvSpPr>
          <p:cNvPr id="9" name="Retângulo 8"/>
          <p:cNvSpPr/>
          <p:nvPr/>
        </p:nvSpPr>
        <p:spPr>
          <a:xfrm>
            <a:off x="2418081" y="1972032"/>
            <a:ext cx="2072640" cy="12852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rPr>
              <a:t>Caderno de Estudos Desenvolvimento Social em Debate.</a:t>
            </a:r>
          </a:p>
          <a:p>
            <a:pPr algn="ctr"/>
            <a:r>
              <a:rPr lang="pt-BR" sz="1600" dirty="0" smtClean="0">
                <a:solidFill>
                  <a:schemeClr val="tx1"/>
                </a:solidFill>
              </a:rPr>
              <a:t>Nº 09</a:t>
            </a:r>
            <a:endParaRPr lang="pt-BR" sz="1600" dirty="0">
              <a:solidFill>
                <a:schemeClr val="tx1"/>
              </a:solidFill>
            </a:endParaRPr>
          </a:p>
        </p:txBody>
      </p:sp>
      <p:sp>
        <p:nvSpPr>
          <p:cNvPr id="10" name="Retângulo 9"/>
          <p:cNvSpPr/>
          <p:nvPr/>
        </p:nvSpPr>
        <p:spPr>
          <a:xfrm>
            <a:off x="6609550" y="3706131"/>
            <a:ext cx="2072640" cy="128523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Caderno de Estudos Desenvolvimento Social em Debate.</a:t>
            </a:r>
          </a:p>
          <a:p>
            <a:pPr algn="ctr"/>
            <a:r>
              <a:rPr lang="pt-BR" sz="1600" dirty="0">
                <a:solidFill>
                  <a:schemeClr val="tx1"/>
                </a:solidFill>
              </a:rPr>
              <a:t>Nº </a:t>
            </a:r>
            <a:r>
              <a:rPr lang="pt-BR" sz="1600" dirty="0" smtClean="0">
                <a:solidFill>
                  <a:schemeClr val="tx1"/>
                </a:solidFill>
              </a:rPr>
              <a:t>20</a:t>
            </a:r>
            <a:endParaRPr lang="pt-BR" sz="1600" dirty="0">
              <a:solidFill>
                <a:schemeClr val="tx1"/>
              </a:solidFill>
            </a:endParaRPr>
          </a:p>
        </p:txBody>
      </p:sp>
      <p:sp>
        <p:nvSpPr>
          <p:cNvPr id="11" name="Retângulo 10"/>
          <p:cNvSpPr/>
          <p:nvPr/>
        </p:nvSpPr>
        <p:spPr>
          <a:xfrm>
            <a:off x="1788160" y="4424128"/>
            <a:ext cx="2072640" cy="128523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Caderno de Estudos Desenvolvimento Social em Debate.</a:t>
            </a:r>
          </a:p>
          <a:p>
            <a:pPr algn="ctr"/>
            <a:r>
              <a:rPr lang="pt-BR" sz="1600" dirty="0">
                <a:solidFill>
                  <a:schemeClr val="tx1"/>
                </a:solidFill>
              </a:rPr>
              <a:t>Nº </a:t>
            </a:r>
            <a:r>
              <a:rPr lang="pt-BR" sz="1600" dirty="0" smtClean="0">
                <a:solidFill>
                  <a:schemeClr val="tx1"/>
                </a:solidFill>
              </a:rPr>
              <a:t>10</a:t>
            </a:r>
            <a:endParaRPr lang="pt-BR" sz="1600" dirty="0">
              <a:solidFill>
                <a:schemeClr val="tx1"/>
              </a:solidFill>
            </a:endParaRPr>
          </a:p>
          <a:p>
            <a:pPr algn="ctr"/>
            <a:endParaRPr lang="pt-BR" dirty="0"/>
          </a:p>
        </p:txBody>
      </p:sp>
      <p:sp>
        <p:nvSpPr>
          <p:cNvPr id="8" name="Retângulo 7"/>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25456185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304800" y="1219199"/>
            <a:ext cx="8453120" cy="492053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rPr>
              <a:t>A abordagem destas temáticas nos materiais produzidos pelo </a:t>
            </a:r>
            <a:r>
              <a:rPr lang="pt-BR" sz="2400" b="1" dirty="0" smtClean="0">
                <a:solidFill>
                  <a:schemeClr val="tx1"/>
                </a:solidFill>
              </a:rPr>
              <a:t>MDS </a:t>
            </a:r>
            <a:r>
              <a:rPr lang="pt-BR" sz="2400" b="1" dirty="0">
                <a:solidFill>
                  <a:schemeClr val="tx1"/>
                </a:solidFill>
              </a:rPr>
              <a:t>reflete os desafios cotidianos de execução da Política de Assistência Social que vem sendo confrontada pelas especificidades dos territórios onde atua e a necessidade de desenvolvimento de estratégias que adequem os objetivos da política pública aos contextos onde ela é ofertada. </a:t>
            </a: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105936839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838960"/>
            <a:ext cx="9042400" cy="3416320"/>
          </a:xfrm>
          <a:prstGeom prst="rect">
            <a:avLst/>
          </a:prstGeom>
          <a:noFill/>
        </p:spPr>
        <p:txBody>
          <a:bodyPr wrap="square" rtlCol="0">
            <a:spAutoFit/>
          </a:bodyPr>
          <a:lstStyle/>
          <a:p>
            <a:r>
              <a:rPr lang="pt-BR" sz="2400" b="1" dirty="0"/>
              <a:t>Segundo as </a:t>
            </a:r>
            <a:r>
              <a:rPr lang="pt-BR" sz="2400" b="1" i="1" dirty="0"/>
              <a:t>“Orientações Técnicas trabalho Social com famílias indígenas: proteção social básica para uma oferta culturalmente adequada”</a:t>
            </a:r>
            <a:r>
              <a:rPr lang="pt-BR" sz="2400" b="1" dirty="0"/>
              <a:t>, publicado no ano de </a:t>
            </a:r>
            <a:r>
              <a:rPr lang="pt-BR" sz="2400" b="1" dirty="0" smtClean="0"/>
              <a:t>2016:</a:t>
            </a:r>
          </a:p>
          <a:p>
            <a:endParaRPr lang="pt-BR" sz="2400" dirty="0"/>
          </a:p>
          <a:p>
            <a:pPr marL="285750" indent="-285750">
              <a:buFont typeface="Wingdings" panose="05000000000000000000" pitchFamily="2" charset="2"/>
              <a:buChar char="ü"/>
            </a:pPr>
            <a:r>
              <a:rPr lang="pt-BR" sz="2400" dirty="0" smtClean="0"/>
              <a:t>Existem 21 CRAS implantados em comunidades indígenas em todo o Brasil;</a:t>
            </a:r>
          </a:p>
          <a:p>
            <a:pPr marL="285750" indent="-285750">
              <a:buFont typeface="Wingdings" panose="05000000000000000000" pitchFamily="2" charset="2"/>
              <a:buChar char="ü"/>
            </a:pPr>
            <a:r>
              <a:rPr lang="pt-BR" sz="2400" dirty="0" smtClean="0"/>
              <a:t>574 CRAS e 240 CREAS atendem comunidades indígenas;</a:t>
            </a:r>
          </a:p>
          <a:p>
            <a:pPr marL="285750" indent="-285750">
              <a:buFont typeface="Wingdings" panose="05000000000000000000" pitchFamily="2" charset="2"/>
              <a:buChar char="ü"/>
            </a:pPr>
            <a:r>
              <a:rPr lang="pt-BR" sz="2400" dirty="0" smtClean="0"/>
              <a:t>1.254 equipes volantes registram atendimento a este tipo de público em 1.083 municípios;</a:t>
            </a:r>
            <a:endParaRPr lang="pt-BR" sz="2400" dirty="0"/>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100292458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anim calcmode="lin" valueType="num">
                                      <p:cBhvr>
                                        <p:cTn id="2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de cantos arredondados 2"/>
          <p:cNvSpPr/>
          <p:nvPr/>
        </p:nvSpPr>
        <p:spPr>
          <a:xfrm>
            <a:off x="284480" y="1503680"/>
            <a:ext cx="8737600" cy="4602480"/>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t"/>
          <a:lstStyle/>
          <a:p>
            <a:pPr algn="ctr"/>
            <a:r>
              <a:rPr lang="pt-BR" sz="2800" b="1" dirty="0" smtClean="0"/>
              <a:t>IMPORTANTE</a:t>
            </a:r>
          </a:p>
          <a:p>
            <a:pPr algn="ctr"/>
            <a:endParaRPr lang="pt-BR" sz="2000" b="1" dirty="0" smtClean="0"/>
          </a:p>
          <a:p>
            <a:pPr algn="just"/>
            <a:r>
              <a:rPr lang="pt-BR" dirty="0"/>
              <a:t>Qualquer atuação de órgãos governamentais e mesmo do judiciário junto à estes povos e comunidades deve sempre resguardar a garantia do acesso ao território e aos recursos tradicionalmente utilizados por esses povos e comunidades para a sua reprodução social, cultural, econômica, ancestral e religiosa.</a:t>
            </a:r>
          </a:p>
          <a:p>
            <a:pPr algn="just"/>
            <a:r>
              <a:rPr lang="pt-BR" dirty="0"/>
              <a:t>Isso pressupõe que qualquer atuação junto a esses povos e comunidades deve se dar de forma </a:t>
            </a:r>
            <a:r>
              <a:rPr lang="pt-BR" b="1" dirty="0" err="1"/>
              <a:t>intersetorial</a:t>
            </a:r>
            <a:r>
              <a:rPr lang="pt-BR" dirty="0"/>
              <a:t> (envolvendo as diversas ações e programas governamentais e não governamentais), </a:t>
            </a:r>
            <a:r>
              <a:rPr lang="pt-BR" b="1" dirty="0"/>
              <a:t>participativa</a:t>
            </a:r>
            <a:r>
              <a:rPr lang="pt-BR" dirty="0"/>
              <a:t> (com o envolvimento direto de seus representantes no planejamento, execução e avaliação) e </a:t>
            </a:r>
            <a:r>
              <a:rPr lang="pt-BR" b="1" dirty="0"/>
              <a:t>adaptada às suas respectivas realidades</a:t>
            </a:r>
            <a:r>
              <a:rPr lang="pt-BR" dirty="0"/>
              <a:t>. Afinal, tais realidades não são compartimentadas, não sendo possível separar ou dissociar aspectos econômicos, jurídicos, produtivos, religiosos, culturais, morais, entre </a:t>
            </a:r>
            <a:r>
              <a:rPr lang="pt-BR" dirty="0" smtClean="0"/>
              <a:t>outros </a:t>
            </a:r>
            <a:r>
              <a:rPr lang="pt-BR" dirty="0"/>
              <a:t>(MINAS GERAIS, 2014, p. 18</a:t>
            </a:r>
            <a:r>
              <a:rPr lang="pt-BR" dirty="0" smtClean="0"/>
              <a:t>).</a:t>
            </a:r>
            <a:endParaRPr lang="pt-BR" b="1" dirty="0"/>
          </a:p>
        </p:txBody>
      </p:sp>
      <p:sp>
        <p:nvSpPr>
          <p:cNvPr id="4" name="Retângulo 3"/>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40292400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de cantos arredondados 2"/>
          <p:cNvSpPr/>
          <p:nvPr/>
        </p:nvSpPr>
        <p:spPr>
          <a:xfrm>
            <a:off x="284480" y="1503680"/>
            <a:ext cx="8737600" cy="4602480"/>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t"/>
          <a:lstStyle/>
          <a:p>
            <a:pPr algn="ctr"/>
            <a:r>
              <a:rPr lang="pt-BR" sz="2800" dirty="0" smtClean="0">
                <a:latin typeface="Comic Sans MS" panose="030F0702030302020204" pitchFamily="66" charset="0"/>
              </a:rPr>
              <a:t>“[...] o projeto deu certo porque nós, índios, participamos o tempo todo. Nós </a:t>
            </a:r>
            <a:r>
              <a:rPr lang="pt-BR" sz="2800" dirty="0" err="1" smtClean="0">
                <a:latin typeface="Comic Sans MS" panose="030F0702030302020204" pitchFamily="66" charset="0"/>
              </a:rPr>
              <a:t>Kaingang</a:t>
            </a:r>
            <a:r>
              <a:rPr lang="pt-BR" sz="2800" dirty="0" smtClean="0">
                <a:latin typeface="Comic Sans MS" panose="030F0702030302020204" pitchFamily="66" charset="0"/>
              </a:rPr>
              <a:t> e também os Guarani, tivemos espaço, quer dizer, a gente pôde fazer e discutir junto com o grupo todo e também entre nós, as famílias aqui do Ligeiro. As mães daqui participaram. Deu gosto de ver como elas participaram! Isso eu achei bom. Essa participação igual de tantos grupos e pessoas”. </a:t>
            </a:r>
            <a:endParaRPr lang="pt-BR" sz="2800" b="1" dirty="0">
              <a:latin typeface="Comic Sans MS" panose="030F0702030302020204" pitchFamily="66" charset="0"/>
            </a:endParaRPr>
          </a:p>
          <a:p>
            <a:pPr algn="r"/>
            <a:r>
              <a:rPr lang="pt-BR" sz="1000" dirty="0" smtClean="0"/>
              <a:t>Ângela Braga, indígena da etnia </a:t>
            </a:r>
            <a:r>
              <a:rPr lang="pt-BR" sz="1000" dirty="0" err="1" smtClean="0"/>
              <a:t>Kaingang</a:t>
            </a:r>
            <a:r>
              <a:rPr lang="pt-BR" sz="1000" dirty="0" smtClean="0"/>
              <a:t> da Aldeia do Ligeiro/RS</a:t>
            </a:r>
          </a:p>
        </p:txBody>
      </p:sp>
      <p:sp>
        <p:nvSpPr>
          <p:cNvPr id="4" name="Retângulo 3"/>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35198520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72720" y="1300480"/>
            <a:ext cx="8971280" cy="4775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800" b="1" dirty="0" smtClean="0">
                <a:solidFill>
                  <a:schemeClr val="tx1"/>
                </a:solidFill>
              </a:rPr>
              <a:t>TERRITÓRIOS TRADICIONAIS</a:t>
            </a:r>
          </a:p>
          <a:p>
            <a:pPr algn="ctr"/>
            <a:endParaRPr lang="pt-BR" b="1" dirty="0" smtClean="0">
              <a:solidFill>
                <a:schemeClr val="tx1"/>
              </a:solidFill>
            </a:endParaRPr>
          </a:p>
          <a:p>
            <a:pPr algn="ctr"/>
            <a:endParaRPr lang="pt-BR" b="1" dirty="0" smtClean="0">
              <a:solidFill>
                <a:schemeClr val="tx1"/>
              </a:solidFill>
            </a:endParaRPr>
          </a:p>
          <a:p>
            <a:pPr algn="just">
              <a:lnSpc>
                <a:spcPct val="150000"/>
              </a:lnSpc>
            </a:pPr>
            <a:r>
              <a:rPr lang="pt-BR" dirty="0">
                <a:solidFill>
                  <a:schemeClr val="tx1"/>
                </a:solidFill>
              </a:rPr>
              <a:t>Espaços necessários a reprodução cultural, social e econômica dos povos e comunidades tradicionais, sejam eles utilizados de forma permanente ou temporária, observando, no que diz respeito aos povos indígenas e quilombolas, respectivamente, o que dispõem os </a:t>
            </a:r>
            <a:r>
              <a:rPr lang="pt-BR" dirty="0" err="1">
                <a:solidFill>
                  <a:schemeClr val="tx1"/>
                </a:solidFill>
              </a:rPr>
              <a:t>arts</a:t>
            </a:r>
            <a:r>
              <a:rPr lang="pt-BR" dirty="0">
                <a:solidFill>
                  <a:schemeClr val="tx1"/>
                </a:solidFill>
              </a:rPr>
              <a:t>. 231 da Constituição e 68 do Ato das Disposições Constitucionais Transitórias e demais regulamentações (Decreto nº 6.040).</a:t>
            </a:r>
            <a:endParaRPr lang="pt-BR" b="1"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3333754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81280" y="1330960"/>
            <a:ext cx="8971280" cy="4775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800" b="1" dirty="0" smtClean="0">
                <a:solidFill>
                  <a:schemeClr val="tx1"/>
                </a:solidFill>
              </a:rPr>
              <a:t>TERRITÓRIOS TRADICIONAIS</a:t>
            </a:r>
          </a:p>
          <a:p>
            <a:pPr algn="ctr"/>
            <a:endParaRPr lang="pt-BR" b="1" dirty="0" smtClean="0">
              <a:solidFill>
                <a:schemeClr val="tx1"/>
              </a:solidFill>
            </a:endParaRPr>
          </a:p>
          <a:p>
            <a:pPr algn="ctr"/>
            <a:endParaRPr lang="pt-BR" b="1" dirty="0" smtClean="0">
              <a:solidFill>
                <a:schemeClr val="tx1"/>
              </a:solidFill>
            </a:endParaRPr>
          </a:p>
          <a:p>
            <a:pPr algn="just">
              <a:lnSpc>
                <a:spcPct val="150000"/>
              </a:lnSpc>
            </a:pPr>
            <a:r>
              <a:rPr lang="pt-BR" dirty="0">
                <a:solidFill>
                  <a:schemeClr val="tx1"/>
                </a:solidFill>
              </a:rPr>
              <a:t>“O território implica dimensões simbólicas. No território estão impressos os acontecimentos ou fatos históricos que mantém viva a memória do grupo; nele estão enterrados os ancestrais e encontram-se os sítios sagrados; ele determina o modo vida e a visão de homem e do mundo; o território é também apreendido e vivenciado a partir dos sistemas de conhecimento locais, ou seja, não há povo ou comunidade tradicional que não conheça profundamente seu território” (MINAS GERAIS, 2014, p.12).</a:t>
            </a: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35081443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81280" y="1330960"/>
            <a:ext cx="8971280" cy="4775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800" b="1" dirty="0" smtClean="0">
                <a:solidFill>
                  <a:schemeClr val="tx1"/>
                </a:solidFill>
              </a:rPr>
              <a:t>TERRITÓRIOS TRADICIONAIS</a:t>
            </a:r>
          </a:p>
          <a:p>
            <a:pPr algn="ctr"/>
            <a:endParaRPr lang="pt-BR" b="1" dirty="0" smtClean="0">
              <a:solidFill>
                <a:schemeClr val="tx1"/>
              </a:solidFill>
            </a:endParaRPr>
          </a:p>
          <a:p>
            <a:pPr algn="just"/>
            <a:r>
              <a:rPr lang="pt-BR" dirty="0" smtClean="0">
                <a:solidFill>
                  <a:schemeClr val="tx1"/>
                </a:solidFill>
              </a:rPr>
              <a:t>“Quando </a:t>
            </a:r>
            <a:r>
              <a:rPr lang="pt-BR" dirty="0">
                <a:solidFill>
                  <a:schemeClr val="tx1"/>
                </a:solidFill>
              </a:rPr>
              <a:t>se pensa em relação a satisfação das necessidades básicas, como, por exemplo, as alimentares, é preciso salientar que a terra e os recursos naturais pertencem à comunidade, ou seja, não há escassez socialmente provocada, pois tudo é repartido entre todos. Deste modo devemos compreender que a significação da pobreza é, também, em certa medida uma imposição </a:t>
            </a:r>
            <a:r>
              <a:rPr lang="pt-BR" dirty="0" smtClean="0">
                <a:solidFill>
                  <a:schemeClr val="tx1"/>
                </a:solidFill>
              </a:rPr>
              <a:t>ocidental (SILVA,2017)”.</a:t>
            </a:r>
          </a:p>
          <a:p>
            <a:pPr algn="just"/>
            <a:endParaRPr lang="pt-BR" dirty="0" smtClean="0">
              <a:solidFill>
                <a:schemeClr val="tx1"/>
              </a:solidFill>
            </a:endParaRPr>
          </a:p>
          <a:p>
            <a:pPr algn="just"/>
            <a:r>
              <a:rPr lang="pt-BR" b="1" i="1" dirty="0" smtClean="0">
                <a:solidFill>
                  <a:schemeClr val="tx1"/>
                </a:solidFill>
              </a:rPr>
              <a:t>“Pobreza </a:t>
            </a:r>
            <a:r>
              <a:rPr lang="pt-BR" b="1" i="1" dirty="0">
                <a:solidFill>
                  <a:schemeClr val="tx1"/>
                </a:solidFill>
              </a:rPr>
              <a:t>é uma relação social; só é pobre quem se compara com um rico. A acumulação desigual de riqueza é um traço das sociedades capitalistas. A pobreza não consiste em uma determinada quantidade reduzida de bens, nem é apenas uma relação entre meios e fins; acima de tudo, é uma relação entre pessoas. A pobreza é um status social (BRASIL, 2016</a:t>
            </a:r>
            <a:r>
              <a:rPr lang="pt-BR" b="1" i="1" dirty="0" smtClean="0">
                <a:solidFill>
                  <a:schemeClr val="tx1"/>
                </a:solidFill>
              </a:rPr>
              <a:t>)”.</a:t>
            </a: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3199649876"/>
      </p:ext>
    </p:extLst>
  </p:cSld>
  <p:clrMapOvr>
    <a:masterClrMapping/>
  </p:clrMapOvr>
  <mc:AlternateContent xmlns:mc="http://schemas.openxmlformats.org/markup-compatibility/2006" xmlns:p14="http://schemas.microsoft.com/office/powerpoint/2010/main">
    <mc:Choice Requires="p14">
      <p:transition spd="slow" p14:dur="1750">
        <p:comb/>
      </p:transition>
    </mc:Choice>
    <mc:Fallback xmlns="">
      <p:transition spd="slow">
        <p:comb/>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91440" y="1412240"/>
            <a:ext cx="8971280" cy="4775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b="1" dirty="0" smtClean="0">
                <a:solidFill>
                  <a:schemeClr val="tx1"/>
                </a:solidFill>
              </a:rPr>
              <a:t>TERRITÓRIO E ASSISTÊNCIA SOCIAL</a:t>
            </a:r>
          </a:p>
          <a:p>
            <a:pPr algn="ctr"/>
            <a:endParaRPr lang="pt-BR" b="1" dirty="0" smtClean="0">
              <a:solidFill>
                <a:schemeClr val="tx1"/>
              </a:solidFill>
            </a:endParaRPr>
          </a:p>
          <a:p>
            <a:pPr algn="just">
              <a:lnSpc>
                <a:spcPct val="150000"/>
              </a:lnSpc>
            </a:pPr>
            <a:r>
              <a:rPr lang="pt-BR" dirty="0" smtClean="0">
                <a:solidFill>
                  <a:schemeClr val="tx1"/>
                </a:solidFill>
              </a:rPr>
              <a:t>O conceito de território também se constitui como uma elemento estratégico para a Política de Assistência Social. Como bem sabemos a dimensão territorial é um elemento fundamental, tanto para a gestão quanto para a execução dos serviços socioassistenciais.</a:t>
            </a:r>
          </a:p>
          <a:p>
            <a:pPr algn="just">
              <a:lnSpc>
                <a:spcPct val="150000"/>
              </a:lnSpc>
            </a:pPr>
            <a:r>
              <a:rPr lang="pt-BR" dirty="0">
                <a:solidFill>
                  <a:schemeClr val="tx1"/>
                </a:solidFill>
              </a:rPr>
              <a:t>Partindo do pressuposto que o território é por um lado, o espaço de vivência e constituição dos povos e comunidades tradicionais e, por outro o lócus da intervenção da Política de Assistência Social se faz necessário “estabelecer cooperações e parcerias que garantam, ampliem e efetivem os direitos fundamentais, numa perspectiva de transformação </a:t>
            </a:r>
            <a:r>
              <a:rPr lang="pt-BR" dirty="0" smtClean="0">
                <a:solidFill>
                  <a:schemeClr val="tx1"/>
                </a:solidFill>
              </a:rPr>
              <a:t>social pelo </a:t>
            </a:r>
            <a:r>
              <a:rPr lang="pt-BR" dirty="0" err="1">
                <a:solidFill>
                  <a:schemeClr val="tx1"/>
                </a:solidFill>
              </a:rPr>
              <a:t>empoderamento</a:t>
            </a:r>
            <a:r>
              <a:rPr lang="pt-BR" dirty="0">
                <a:solidFill>
                  <a:schemeClr val="tx1"/>
                </a:solidFill>
              </a:rPr>
              <a:t>” (MINAS GERAIS, 2014, p.09).</a:t>
            </a:r>
            <a:endParaRPr lang="pt-BR" dirty="0" smtClean="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2991936893"/>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91440" y="1412240"/>
            <a:ext cx="8971280" cy="4775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3200" b="1" dirty="0" smtClean="0">
                <a:solidFill>
                  <a:schemeClr val="tx1"/>
                </a:solidFill>
              </a:rPr>
              <a:t>VULNERABILIDADE E RISCO SOCIAL</a:t>
            </a:r>
          </a:p>
          <a:p>
            <a:pPr algn="ctr"/>
            <a:endParaRPr lang="pt-BR" b="1" dirty="0">
              <a:solidFill>
                <a:schemeClr val="tx1"/>
              </a:solidFill>
            </a:endParaRPr>
          </a:p>
          <a:p>
            <a:pPr algn="ctr"/>
            <a:endParaRPr lang="pt-BR" b="1" dirty="0" smtClean="0">
              <a:solidFill>
                <a:schemeClr val="tx1"/>
              </a:solidFill>
            </a:endParaRPr>
          </a:p>
          <a:p>
            <a:pPr algn="just"/>
            <a:r>
              <a:rPr lang="pt-BR" sz="2400" dirty="0">
                <a:solidFill>
                  <a:schemeClr val="tx1"/>
                </a:solidFill>
              </a:rPr>
              <a:t>A </a:t>
            </a:r>
            <a:r>
              <a:rPr lang="pt-BR" sz="2400" b="1" dirty="0">
                <a:solidFill>
                  <a:schemeClr val="tx1"/>
                </a:solidFill>
              </a:rPr>
              <a:t>vulnerabilidade e o risco</a:t>
            </a:r>
            <a:r>
              <a:rPr lang="pt-BR" sz="2400" dirty="0">
                <a:solidFill>
                  <a:schemeClr val="tx1"/>
                </a:solidFill>
              </a:rPr>
              <a:t> podem estar relacionados – por vezes de forma concomitante – à violência dos </a:t>
            </a:r>
            <a:r>
              <a:rPr lang="pt-BR" sz="2400" b="1" dirty="0">
                <a:solidFill>
                  <a:schemeClr val="tx1"/>
                </a:solidFill>
              </a:rPr>
              <a:t>conflitos fundiários</a:t>
            </a:r>
            <a:r>
              <a:rPr lang="pt-BR" sz="2400" dirty="0">
                <a:solidFill>
                  <a:schemeClr val="tx1"/>
                </a:solidFill>
              </a:rPr>
              <a:t>, vivência de </a:t>
            </a:r>
            <a:r>
              <a:rPr lang="pt-BR" sz="2400" b="1" dirty="0">
                <a:solidFill>
                  <a:schemeClr val="tx1"/>
                </a:solidFill>
              </a:rPr>
              <a:t>discriminação étnica</a:t>
            </a:r>
            <a:r>
              <a:rPr lang="pt-BR" sz="2400" dirty="0">
                <a:solidFill>
                  <a:schemeClr val="tx1"/>
                </a:solidFill>
              </a:rPr>
              <a:t> em seus municípios, </a:t>
            </a:r>
            <a:r>
              <a:rPr lang="pt-BR" sz="2400" b="1" dirty="0">
                <a:solidFill>
                  <a:schemeClr val="tx1"/>
                </a:solidFill>
              </a:rPr>
              <a:t>ausência de serviços e políticas públicas</a:t>
            </a:r>
            <a:r>
              <a:rPr lang="pt-BR" sz="2400" dirty="0">
                <a:solidFill>
                  <a:schemeClr val="tx1"/>
                </a:solidFill>
              </a:rPr>
              <a:t> em seus territórios, </a:t>
            </a:r>
            <a:r>
              <a:rPr lang="pt-BR" sz="2400" b="1" dirty="0">
                <a:solidFill>
                  <a:schemeClr val="tx1"/>
                </a:solidFill>
              </a:rPr>
              <a:t>fraca ou nula capacidade de produção da vida material</a:t>
            </a:r>
            <a:r>
              <a:rPr lang="pt-BR" sz="2400" dirty="0">
                <a:solidFill>
                  <a:schemeClr val="tx1"/>
                </a:solidFill>
              </a:rPr>
              <a:t> de forma autônoma e de acordo com seus modos de vida (</a:t>
            </a:r>
            <a:r>
              <a:rPr lang="pt-BR" sz="2400" dirty="0" smtClean="0">
                <a:solidFill>
                  <a:schemeClr val="tx1"/>
                </a:solidFill>
              </a:rPr>
              <a:t>MDS, </a:t>
            </a:r>
            <a:r>
              <a:rPr lang="pt-BR" sz="2400" dirty="0">
                <a:solidFill>
                  <a:schemeClr val="tx1"/>
                </a:solidFill>
              </a:rPr>
              <a:t>2016, p. 43</a:t>
            </a:r>
            <a:r>
              <a:rPr lang="pt-BR" sz="2400" dirty="0" smtClean="0">
                <a:solidFill>
                  <a:schemeClr val="tx1"/>
                </a:solidFill>
              </a:rPr>
              <a:t>).</a:t>
            </a:r>
            <a:endParaRPr lang="pt-BR" sz="2400" dirty="0">
              <a:solidFill>
                <a:schemeClr val="tx1"/>
              </a:solidFill>
            </a:endParaRPr>
          </a:p>
          <a:p>
            <a:pPr algn="just"/>
            <a:endParaRPr lang="pt-BR" b="1" dirty="0" smtClean="0">
              <a:solidFill>
                <a:schemeClr val="tx1"/>
              </a:solidFill>
            </a:endParaRPr>
          </a:p>
          <a:p>
            <a:pPr algn="ctr"/>
            <a:endParaRPr lang="pt-BR" b="1" dirty="0" smtClean="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792685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370241">
            <a:off x="562610" y="1490504"/>
            <a:ext cx="2118876" cy="1486376"/>
          </a:xfr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92209">
            <a:off x="625045" y="4024905"/>
            <a:ext cx="2257108" cy="1275757"/>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96843">
            <a:off x="6217918" y="1554370"/>
            <a:ext cx="2380819" cy="1397599"/>
          </a:xfrm>
          <a:prstGeom prst="rect">
            <a:avLst/>
          </a:prstGeom>
        </p:spPr>
      </p:pic>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6767" y="4464490"/>
            <a:ext cx="2103120" cy="1392265"/>
          </a:xfrm>
          <a:prstGeom prst="rect">
            <a:avLst/>
          </a:prstGeom>
        </p:spPr>
      </p:pic>
      <p:pic>
        <p:nvPicPr>
          <p:cNvPr id="8" name="Image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3281" y="2925885"/>
            <a:ext cx="2261026" cy="1538605"/>
          </a:xfrm>
          <a:prstGeom prst="rect">
            <a:avLst/>
          </a:prstGeom>
        </p:spPr>
      </p:pic>
      <p:sp>
        <p:nvSpPr>
          <p:cNvPr id="2" name="CaixaDeTexto 1"/>
          <p:cNvSpPr txBox="1"/>
          <p:nvPr/>
        </p:nvSpPr>
        <p:spPr>
          <a:xfrm>
            <a:off x="233680" y="365760"/>
            <a:ext cx="3799840" cy="523220"/>
          </a:xfrm>
          <a:prstGeom prst="rect">
            <a:avLst/>
          </a:prstGeom>
          <a:noFill/>
        </p:spPr>
        <p:txBody>
          <a:bodyPr wrap="square" rtlCol="0">
            <a:spAutoFit/>
          </a:bodyPr>
          <a:lstStyle/>
          <a:p>
            <a:r>
              <a:rPr lang="pt-BR" sz="2800" b="1" dirty="0" smtClean="0">
                <a:solidFill>
                  <a:schemeClr val="bg1"/>
                </a:solidFill>
              </a:rPr>
              <a:t>POVOS TRADICIONAIS</a:t>
            </a:r>
            <a:endParaRPr lang="pt-BR" sz="2800" b="1" dirty="0">
              <a:solidFill>
                <a:schemeClr val="bg1"/>
              </a:solidFill>
            </a:endParaRPr>
          </a:p>
        </p:txBody>
      </p:sp>
    </p:spTree>
    <p:extLst>
      <p:ext uri="{BB962C8B-B14F-4D97-AF65-F5344CB8AC3E}">
        <p14:creationId xmlns:p14="http://schemas.microsoft.com/office/powerpoint/2010/main" val="112123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1000"/>
                                        <p:tgtEl>
                                          <p:spTgt spid="4"/>
                                        </p:tgtEl>
                                        <p:attrNameLst>
                                          <p:attrName>style.opacity</p:attrName>
                                        </p:attrNameLst>
                                      </p:cBhvr>
                                      <p:to>
                                        <p:strVal val="0.5"/>
                                      </p:to>
                                    </p:set>
                                    <p:animEffect filter="image" prLst="opacity: 0.5">
                                      <p:cBhvr rctx="IE">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1000"/>
                                        <p:tgtEl>
                                          <p:spTgt spid="5"/>
                                        </p:tgtEl>
                                        <p:attrNameLst>
                                          <p:attrName>style.opacity</p:attrName>
                                        </p:attrNameLst>
                                      </p:cBhvr>
                                      <p:to>
                                        <p:strVal val="0.5"/>
                                      </p:to>
                                    </p:set>
                                    <p:animEffect filter="image" prLst="opacity: 0.5">
                                      <p:cBhvr rctx="IE">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1000"/>
                                        <p:tgtEl>
                                          <p:spTgt spid="6"/>
                                        </p:tgtEl>
                                        <p:attrNameLst>
                                          <p:attrName>style.opacity</p:attrName>
                                        </p:attrNameLst>
                                      </p:cBhvr>
                                      <p:to>
                                        <p:strVal val="0.5"/>
                                      </p:to>
                                    </p:set>
                                    <p:animEffect filter="image" prLst="opacity: 0.5">
                                      <p:cBhvr rctx="IE">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rctx="PPT">
                                        <p:cTn id="21" dur="1000"/>
                                        <p:tgtEl>
                                          <p:spTgt spid="7"/>
                                        </p:tgtEl>
                                        <p:attrNameLst>
                                          <p:attrName>style.opacity</p:attrName>
                                        </p:attrNameLst>
                                      </p:cBhvr>
                                      <p:to>
                                        <p:strVal val="0.5"/>
                                      </p:to>
                                    </p:set>
                                    <p:animEffect filter="image" prLst="opacity: 0.5">
                                      <p:cBhvr rctx="IE">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1000"/>
                                        <p:tgtEl>
                                          <p:spTgt spid="8"/>
                                        </p:tgtEl>
                                        <p:attrNameLst>
                                          <p:attrName>style.opacity</p:attrName>
                                        </p:attrNameLst>
                                      </p:cBhvr>
                                      <p:to>
                                        <p:strVal val="0.5"/>
                                      </p:to>
                                    </p:set>
                                    <p:animEffect filter="image" prLst="opacity: 0.5">
                                      <p:cBhvr rctx="IE">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497840" y="2529840"/>
            <a:ext cx="8128000" cy="166624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chemeClr val="tx1"/>
                </a:solidFill>
              </a:rPr>
              <a:t>COMUNIDADES INDÍGENAS</a:t>
            </a:r>
            <a:endParaRPr lang="pt-BR" sz="3200" b="1"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1266511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origami"/>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932" y="1350804"/>
            <a:ext cx="6657975" cy="4000500"/>
          </a:xfrm>
        </p:spPr>
      </p:pic>
      <p:sp>
        <p:nvSpPr>
          <p:cNvPr id="5" name="CaixaDeTexto 4"/>
          <p:cNvSpPr txBox="1"/>
          <p:nvPr/>
        </p:nvSpPr>
        <p:spPr>
          <a:xfrm>
            <a:off x="1110932" y="5598160"/>
            <a:ext cx="5868988" cy="261610"/>
          </a:xfrm>
          <a:prstGeom prst="rect">
            <a:avLst/>
          </a:prstGeom>
          <a:noFill/>
        </p:spPr>
        <p:txBody>
          <a:bodyPr wrap="square" rtlCol="0">
            <a:spAutoFit/>
          </a:bodyPr>
          <a:lstStyle/>
          <a:p>
            <a:r>
              <a:rPr lang="pt-BR" sz="1100" dirty="0" err="1" smtClean="0"/>
              <a:t>Ikhetkya</a:t>
            </a:r>
            <a:r>
              <a:rPr lang="pt-BR" sz="1100" dirty="0" smtClean="0"/>
              <a:t> </a:t>
            </a:r>
            <a:r>
              <a:rPr lang="pt-BR" sz="1100" dirty="0" err="1" smtClean="0"/>
              <a:t>Waya</a:t>
            </a:r>
            <a:r>
              <a:rPr lang="pt-BR" sz="1100" dirty="0" smtClean="0"/>
              <a:t>, indígena da etnia </a:t>
            </a:r>
            <a:r>
              <a:rPr lang="pt-BR" sz="1100" dirty="0" err="1" smtClean="0"/>
              <a:t>Funi-ô</a:t>
            </a:r>
            <a:endParaRPr lang="pt-BR" sz="1100" dirty="0"/>
          </a:p>
        </p:txBody>
      </p:sp>
      <p:sp>
        <p:nvSpPr>
          <p:cNvPr id="6" name="Retângulo 5"/>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34766981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b="1" dirty="0" smtClean="0">
                <a:solidFill>
                  <a:schemeClr val="tx1"/>
                </a:solidFill>
              </a:rPr>
              <a:t>POVOS INDÍGENAS</a:t>
            </a:r>
          </a:p>
          <a:p>
            <a:pPr algn="ctr"/>
            <a:endParaRPr lang="pt-BR" b="1" dirty="0">
              <a:solidFill>
                <a:schemeClr val="tx1"/>
              </a:solidFill>
            </a:endParaRPr>
          </a:p>
          <a:p>
            <a:pPr algn="just"/>
            <a:r>
              <a:rPr lang="pt-BR" dirty="0">
                <a:solidFill>
                  <a:schemeClr val="tx1"/>
                </a:solidFill>
              </a:rPr>
              <a:t>São aqueles que assim se identificarem porque reconhecem uma ligação com os grupos originários, constituem coletividades específicas e se distinguem da sociedade nacional dentro da qual estão inseridos (</a:t>
            </a:r>
            <a:r>
              <a:rPr lang="pt-BR" dirty="0" smtClean="0">
                <a:solidFill>
                  <a:schemeClr val="tx1"/>
                </a:solidFill>
              </a:rPr>
              <a:t>MDS, </a:t>
            </a:r>
            <a:r>
              <a:rPr lang="pt-BR" dirty="0">
                <a:solidFill>
                  <a:schemeClr val="tx1"/>
                </a:solidFill>
              </a:rPr>
              <a:t>2016, p.12).</a:t>
            </a:r>
          </a:p>
          <a:p>
            <a:pPr algn="just"/>
            <a:r>
              <a:rPr lang="pt-BR" dirty="0">
                <a:solidFill>
                  <a:schemeClr val="tx1"/>
                </a:solidFill>
              </a:rPr>
              <a:t>O critério para definir se uma pessoa é indígena dever ser sua própria </a:t>
            </a:r>
            <a:r>
              <a:rPr lang="pt-BR" b="1" dirty="0" err="1">
                <a:solidFill>
                  <a:schemeClr val="tx1"/>
                </a:solidFill>
              </a:rPr>
              <a:t>autoidentificação</a:t>
            </a:r>
            <a:r>
              <a:rPr lang="pt-BR" dirty="0">
                <a:solidFill>
                  <a:schemeClr val="tx1"/>
                </a:solidFill>
              </a:rPr>
              <a:t>, ou seja, qualquer pessoa que se identifica como indígena e pertence a uma comunidade que a reconhece como tal deve ser considerada índio/a. Desse modo, não são características fenotípicas ou utilização de objetos –  tais como: cocares de penas, maracás, corpos nus sob pinturas de urucum ou jenipapo, </a:t>
            </a:r>
            <a:r>
              <a:rPr lang="pt-BR" dirty="0" err="1">
                <a:solidFill>
                  <a:schemeClr val="tx1"/>
                </a:solidFill>
              </a:rPr>
              <a:t>bordunas</a:t>
            </a:r>
            <a:r>
              <a:rPr lang="pt-BR" dirty="0">
                <a:solidFill>
                  <a:schemeClr val="tx1"/>
                </a:solidFill>
              </a:rPr>
              <a:t>, zarabatanas, arco e flechas – que definem a identidade de um indivíduo enquanto indígena. Por isso os antropólogos falam frequentemente que indígena é mais um </a:t>
            </a:r>
            <a:r>
              <a:rPr lang="pt-BR" i="1" dirty="0">
                <a:solidFill>
                  <a:schemeClr val="tx1"/>
                </a:solidFill>
              </a:rPr>
              <a:t>“modo de ser”</a:t>
            </a:r>
            <a:r>
              <a:rPr lang="pt-BR" dirty="0">
                <a:solidFill>
                  <a:schemeClr val="tx1"/>
                </a:solidFill>
              </a:rPr>
              <a:t> do que de aparecer (</a:t>
            </a:r>
            <a:r>
              <a:rPr lang="pt-BR" dirty="0" smtClean="0">
                <a:solidFill>
                  <a:schemeClr val="tx1"/>
                </a:solidFill>
              </a:rPr>
              <a:t>MDS, </a:t>
            </a:r>
            <a:r>
              <a:rPr lang="pt-BR" dirty="0">
                <a:solidFill>
                  <a:schemeClr val="tx1"/>
                </a:solidFill>
              </a:rPr>
              <a:t>2016, p.12</a:t>
            </a:r>
            <a:r>
              <a:rPr lang="pt-BR" dirty="0" smtClean="0">
                <a:solidFill>
                  <a:schemeClr val="tx1"/>
                </a:solidFill>
              </a:rPr>
              <a:t>).</a:t>
            </a:r>
            <a:endParaRPr lang="pt-BR"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297219077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42240" y="1463040"/>
            <a:ext cx="8869680" cy="45923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smtClean="0">
                <a:solidFill>
                  <a:schemeClr val="tx1"/>
                </a:solidFill>
                <a:latin typeface="Comic Sans MS" panose="030F0702030302020204" pitchFamily="66" charset="0"/>
              </a:rPr>
              <a:t>“Uma vez eu estava em Serra Talhada e uma mulher perguntou: ‘Oh, mulher, você é índia? Usando celular? Você anda nua? Você come gente? Onde você mora? Eu disse: ‘Sou índia, uso celular. Voc</a:t>
            </a:r>
            <a:r>
              <a:rPr lang="pt-BR" sz="2400" dirty="0">
                <a:solidFill>
                  <a:schemeClr val="tx1"/>
                </a:solidFill>
                <a:latin typeface="Comic Sans MS" panose="030F0702030302020204" pitchFamily="66" charset="0"/>
              </a:rPr>
              <a:t>ê</a:t>
            </a:r>
            <a:r>
              <a:rPr lang="pt-BR" sz="2400" dirty="0" smtClean="0">
                <a:solidFill>
                  <a:schemeClr val="tx1"/>
                </a:solidFill>
                <a:latin typeface="Comic Sans MS" panose="030F0702030302020204" pitchFamily="66" charset="0"/>
              </a:rPr>
              <a:t> não me ensinou? Não como gente, mas se for pra comer, eu como! Eu moro numa casa!’ Ela: ‘E pode?!’ É cada uma... E eu não sou gente não? Sou bicho?! Para esse povo, é pra gente andar nu, comer gente e morar no mato. Essa é a visão de algumas pessoas”</a:t>
            </a:r>
            <a:endParaRPr lang="pt-BR" sz="2400" b="1" dirty="0">
              <a:solidFill>
                <a:schemeClr val="tx1"/>
              </a:solidFill>
              <a:latin typeface="Comic Sans MS" panose="030F0702030302020204" pitchFamily="66" charset="0"/>
            </a:endParaRPr>
          </a:p>
          <a:p>
            <a:pPr algn="r"/>
            <a:endParaRPr lang="pt-BR" sz="900" dirty="0">
              <a:solidFill>
                <a:schemeClr val="tx1"/>
              </a:solidFill>
            </a:endParaRPr>
          </a:p>
          <a:p>
            <a:pPr algn="r"/>
            <a:r>
              <a:rPr lang="pt-BR" sz="1100" dirty="0" smtClean="0">
                <a:solidFill>
                  <a:schemeClr val="tx1"/>
                </a:solidFill>
              </a:rPr>
              <a:t>Dorinha Pankará, cacique da etnia Pankará</a:t>
            </a:r>
            <a:endParaRPr lang="pt-BR" sz="1100" dirty="0">
              <a:solidFill>
                <a:schemeClr val="tx1"/>
              </a:solidFill>
            </a:endParaRPr>
          </a:p>
        </p:txBody>
      </p:sp>
      <p:sp>
        <p:nvSpPr>
          <p:cNvPr id="4" name="Retângulo 3"/>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334560623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b="1" dirty="0" smtClean="0">
                <a:solidFill>
                  <a:schemeClr val="tx1"/>
                </a:solidFill>
              </a:rPr>
              <a:t>POVOS INDÍGENAS EM PERNAMBUCO</a:t>
            </a:r>
          </a:p>
          <a:p>
            <a:pPr algn="ctr"/>
            <a:endParaRPr lang="pt-BR" b="1" dirty="0" smtClean="0">
              <a:solidFill>
                <a:schemeClr val="tx1"/>
              </a:solidFill>
            </a:endParaRPr>
          </a:p>
          <a:p>
            <a:pPr algn="ctr"/>
            <a:endParaRPr lang="pt-BR" b="1" dirty="0">
              <a:solidFill>
                <a:schemeClr val="tx1"/>
              </a:solidFill>
            </a:endParaRPr>
          </a:p>
          <a:p>
            <a:pPr marL="285750" indent="-285750" algn="just">
              <a:buFont typeface="Arial" panose="020B0604020202020204" pitchFamily="34" charset="0"/>
              <a:buChar char="•"/>
            </a:pPr>
            <a:r>
              <a:rPr lang="pt-BR" sz="2000" b="1" dirty="0" err="1" smtClean="0">
                <a:solidFill>
                  <a:schemeClr val="tx1"/>
                </a:solidFill>
              </a:rPr>
              <a:t>Atkum</a:t>
            </a:r>
            <a:r>
              <a:rPr lang="pt-BR" sz="2000" dirty="0" smtClean="0">
                <a:solidFill>
                  <a:schemeClr val="tx1"/>
                </a:solidFill>
              </a:rPr>
              <a:t> – Carnaubeira da Penha</a:t>
            </a:r>
          </a:p>
          <a:p>
            <a:pPr marL="285750" indent="-285750" algn="just">
              <a:buFont typeface="Arial" panose="020B0604020202020204" pitchFamily="34" charset="0"/>
              <a:buChar char="•"/>
            </a:pPr>
            <a:r>
              <a:rPr lang="pt-BR" sz="2000" b="1" dirty="0" err="1" smtClean="0">
                <a:solidFill>
                  <a:schemeClr val="tx1"/>
                </a:solidFill>
              </a:rPr>
              <a:t>Funi-ô</a:t>
            </a:r>
            <a:r>
              <a:rPr lang="pt-BR" sz="2000" b="1" dirty="0" smtClean="0">
                <a:solidFill>
                  <a:schemeClr val="tx1"/>
                </a:solidFill>
              </a:rPr>
              <a:t> (</a:t>
            </a:r>
            <a:r>
              <a:rPr lang="pt-BR" sz="2000" b="1" dirty="0" err="1" smtClean="0">
                <a:solidFill>
                  <a:schemeClr val="tx1"/>
                </a:solidFill>
              </a:rPr>
              <a:t>Carnijó</a:t>
            </a:r>
            <a:r>
              <a:rPr lang="pt-BR" sz="2000" b="1" dirty="0" smtClean="0">
                <a:solidFill>
                  <a:schemeClr val="tx1"/>
                </a:solidFill>
              </a:rPr>
              <a:t> ou Carijó) </a:t>
            </a:r>
            <a:r>
              <a:rPr lang="pt-BR" sz="2000" dirty="0" smtClean="0">
                <a:solidFill>
                  <a:schemeClr val="tx1"/>
                </a:solidFill>
              </a:rPr>
              <a:t>– Águas Belas</a:t>
            </a:r>
          </a:p>
          <a:p>
            <a:pPr marL="285750" indent="-285750" algn="just">
              <a:buFont typeface="Arial" panose="020B0604020202020204" pitchFamily="34" charset="0"/>
              <a:buChar char="•"/>
            </a:pPr>
            <a:r>
              <a:rPr lang="pt-BR" sz="2000" b="1" dirty="0" err="1" smtClean="0">
                <a:solidFill>
                  <a:schemeClr val="tx1"/>
                </a:solidFill>
              </a:rPr>
              <a:t>Kambiwa</a:t>
            </a:r>
            <a:r>
              <a:rPr lang="pt-BR" sz="2000" dirty="0" smtClean="0">
                <a:solidFill>
                  <a:schemeClr val="tx1"/>
                </a:solidFill>
              </a:rPr>
              <a:t> – Ibimirim/Inajá/Floresta</a:t>
            </a:r>
          </a:p>
          <a:p>
            <a:pPr marL="285750" indent="-285750" algn="just">
              <a:buFont typeface="Arial" panose="020B0604020202020204" pitchFamily="34" charset="0"/>
              <a:buChar char="•"/>
            </a:pPr>
            <a:r>
              <a:rPr lang="pt-BR" sz="2000" b="1" dirty="0" err="1" smtClean="0">
                <a:solidFill>
                  <a:schemeClr val="tx1"/>
                </a:solidFill>
              </a:rPr>
              <a:t>Kapinawa</a:t>
            </a:r>
            <a:r>
              <a:rPr lang="pt-BR" sz="2000" dirty="0" smtClean="0">
                <a:solidFill>
                  <a:schemeClr val="tx1"/>
                </a:solidFill>
              </a:rPr>
              <a:t> – Buíque/Tupanatinga/Ibimirim</a:t>
            </a:r>
          </a:p>
          <a:p>
            <a:pPr marL="285750" indent="-285750" algn="just">
              <a:buFont typeface="Arial" panose="020B0604020202020204" pitchFamily="34" charset="0"/>
              <a:buChar char="•"/>
            </a:pPr>
            <a:r>
              <a:rPr lang="pt-BR" sz="2000" b="1" dirty="0" smtClean="0">
                <a:solidFill>
                  <a:schemeClr val="tx1"/>
                </a:solidFill>
              </a:rPr>
              <a:t>Pankará</a:t>
            </a:r>
            <a:r>
              <a:rPr lang="pt-BR" sz="2000" dirty="0" smtClean="0">
                <a:solidFill>
                  <a:schemeClr val="tx1"/>
                </a:solidFill>
              </a:rPr>
              <a:t> – Carnaubeira da Penha</a:t>
            </a:r>
          </a:p>
          <a:p>
            <a:pPr marL="285750" indent="-285750" algn="just">
              <a:buFont typeface="Arial" panose="020B0604020202020204" pitchFamily="34" charset="0"/>
              <a:buChar char="•"/>
            </a:pPr>
            <a:r>
              <a:rPr lang="pt-BR" sz="2000" b="1" dirty="0" err="1" smtClean="0">
                <a:solidFill>
                  <a:schemeClr val="tx1"/>
                </a:solidFill>
              </a:rPr>
              <a:t>Pankararu</a:t>
            </a:r>
            <a:r>
              <a:rPr lang="pt-BR" sz="2000" dirty="0" smtClean="0">
                <a:solidFill>
                  <a:schemeClr val="tx1"/>
                </a:solidFill>
              </a:rPr>
              <a:t> – </a:t>
            </a:r>
            <a:r>
              <a:rPr lang="pt-BR" sz="2000" dirty="0" err="1" smtClean="0">
                <a:solidFill>
                  <a:schemeClr val="tx1"/>
                </a:solidFill>
              </a:rPr>
              <a:t>Tacaratu</a:t>
            </a:r>
            <a:r>
              <a:rPr lang="pt-BR" sz="2000" dirty="0" smtClean="0">
                <a:solidFill>
                  <a:schemeClr val="tx1"/>
                </a:solidFill>
              </a:rPr>
              <a:t>/Jatobá/Petrolândia</a:t>
            </a:r>
          </a:p>
          <a:p>
            <a:pPr marL="285750" indent="-285750" algn="just">
              <a:buFont typeface="Arial" panose="020B0604020202020204" pitchFamily="34" charset="0"/>
              <a:buChar char="•"/>
            </a:pPr>
            <a:r>
              <a:rPr lang="pt-BR" sz="2000" b="1" dirty="0" err="1" smtClean="0">
                <a:solidFill>
                  <a:schemeClr val="tx1"/>
                </a:solidFill>
              </a:rPr>
              <a:t>Pipipã</a:t>
            </a:r>
            <a:r>
              <a:rPr lang="pt-BR" sz="2000" b="1" dirty="0" smtClean="0">
                <a:solidFill>
                  <a:schemeClr val="tx1"/>
                </a:solidFill>
              </a:rPr>
              <a:t> </a:t>
            </a:r>
            <a:r>
              <a:rPr lang="pt-BR" sz="2000" dirty="0" smtClean="0">
                <a:solidFill>
                  <a:schemeClr val="tx1"/>
                </a:solidFill>
              </a:rPr>
              <a:t>– Ibimirim/Floresta</a:t>
            </a:r>
          </a:p>
          <a:p>
            <a:pPr marL="285750" indent="-285750" algn="just">
              <a:buFont typeface="Arial" panose="020B0604020202020204" pitchFamily="34" charset="0"/>
              <a:buChar char="•"/>
            </a:pPr>
            <a:r>
              <a:rPr lang="pt-BR" sz="2000" b="1" dirty="0" err="1" smtClean="0">
                <a:solidFill>
                  <a:schemeClr val="tx1"/>
                </a:solidFill>
              </a:rPr>
              <a:t>Truká</a:t>
            </a:r>
            <a:r>
              <a:rPr lang="pt-BR" sz="2000" dirty="0" smtClean="0">
                <a:solidFill>
                  <a:schemeClr val="tx1"/>
                </a:solidFill>
              </a:rPr>
              <a:t> – Cabrobó </a:t>
            </a:r>
          </a:p>
          <a:p>
            <a:pPr marL="285750" indent="-285750" algn="just">
              <a:buFont typeface="Arial" panose="020B0604020202020204" pitchFamily="34" charset="0"/>
              <a:buChar char="•"/>
            </a:pPr>
            <a:r>
              <a:rPr lang="pt-BR" sz="2000" b="1" dirty="0" err="1" smtClean="0">
                <a:solidFill>
                  <a:schemeClr val="tx1"/>
                </a:solidFill>
              </a:rPr>
              <a:t>Tuxá</a:t>
            </a:r>
            <a:r>
              <a:rPr lang="pt-BR" sz="2000" dirty="0" smtClean="0">
                <a:solidFill>
                  <a:schemeClr val="tx1"/>
                </a:solidFill>
              </a:rPr>
              <a:t> – Inajá </a:t>
            </a:r>
          </a:p>
          <a:p>
            <a:pPr marL="285750" indent="-285750" algn="just">
              <a:buFont typeface="Arial" panose="020B0604020202020204" pitchFamily="34" charset="0"/>
              <a:buChar char="•"/>
            </a:pPr>
            <a:r>
              <a:rPr lang="pt-BR" sz="2000" b="1" dirty="0" smtClean="0">
                <a:solidFill>
                  <a:schemeClr val="tx1"/>
                </a:solidFill>
              </a:rPr>
              <a:t>Xucuru</a:t>
            </a:r>
            <a:r>
              <a:rPr lang="pt-BR" sz="2000" dirty="0" smtClean="0">
                <a:solidFill>
                  <a:schemeClr val="tx1"/>
                </a:solidFill>
              </a:rPr>
              <a:t> – Pesqueira </a:t>
            </a:r>
          </a:p>
          <a:p>
            <a:pPr algn="just"/>
            <a:endParaRPr lang="pt-BR" dirty="0" smtClean="0">
              <a:solidFill>
                <a:schemeClr val="tx1"/>
              </a:solidFill>
            </a:endParaRPr>
          </a:p>
          <a:p>
            <a:pPr algn="ctr"/>
            <a:endParaRPr lang="pt-BR" b="1"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1321677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cru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rPr>
              <a:t>POVOS INDÍGENAS DE PERNAMBUCO</a:t>
            </a:r>
          </a:p>
          <a:p>
            <a:pPr algn="ctr"/>
            <a:endParaRPr lang="pt-BR" b="1" dirty="0">
              <a:solidFill>
                <a:schemeClr val="tx1"/>
              </a:solidFill>
            </a:endParaRPr>
          </a:p>
          <a:p>
            <a:pPr algn="ctr"/>
            <a:r>
              <a:rPr lang="pt-BR" sz="2400" dirty="0">
                <a:solidFill>
                  <a:schemeClr val="tx1"/>
                </a:solidFill>
              </a:rPr>
              <a:t>Os povos indígenas de Pernambuco se concentram nos Sertões e as diferentes etnias presentes sofreram os impactos das fortes pressões da expansão colonial, sendo o Estado historicamente um dos principais agentes de perseguição destas populações </a:t>
            </a:r>
            <a:r>
              <a:rPr lang="pt-BR" sz="2400" b="1" dirty="0">
                <a:solidFill>
                  <a:schemeClr val="tx1"/>
                </a:solidFill>
              </a:rPr>
              <a:t>“o impacto quantitativo e qualitativo da invasão e colonização, portanto, foi incomparavelmente maior que o já admitido pela má consciência ocidental”</a:t>
            </a:r>
            <a:r>
              <a:rPr lang="pt-BR" sz="2400" dirty="0">
                <a:solidFill>
                  <a:schemeClr val="tx1"/>
                </a:solidFill>
              </a:rPr>
              <a:t> (Viveiros de Castro, 1993, p.30). </a:t>
            </a:r>
            <a:endParaRPr lang="pt-BR" sz="2400" b="1"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402736440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rPr>
              <a:t>POVOS INDÍGENAS DE PERNAMBUCO</a:t>
            </a:r>
          </a:p>
          <a:p>
            <a:pPr algn="ctr"/>
            <a:endParaRPr lang="pt-BR" b="1" dirty="0">
              <a:solidFill>
                <a:schemeClr val="tx1"/>
              </a:solidFill>
            </a:endParaRPr>
          </a:p>
          <a:p>
            <a:pPr algn="ctr"/>
            <a:r>
              <a:rPr lang="pt-BR" sz="2400" dirty="0">
                <a:solidFill>
                  <a:schemeClr val="tx1"/>
                </a:solidFill>
              </a:rPr>
              <a:t>É</a:t>
            </a:r>
            <a:r>
              <a:rPr lang="pt-BR" sz="2400" dirty="0" smtClean="0">
                <a:solidFill>
                  <a:schemeClr val="tx1"/>
                </a:solidFill>
              </a:rPr>
              <a:t> </a:t>
            </a:r>
            <a:r>
              <a:rPr lang="pt-BR" sz="2400" dirty="0">
                <a:solidFill>
                  <a:schemeClr val="tx1"/>
                </a:solidFill>
              </a:rPr>
              <a:t>imprescindível estarmos atentos/as para este histórico problemático da relação entre o poder público e as comunidades indígenas, pois ele faz parte da memória viva destas comunidades e estabelece em grande medida as estratégias protecionistas destes povos e comunidades que veem com justificada desconfiança as aproximações dos agentes das políticas públicas, por mais bem intencionados/as que </a:t>
            </a:r>
            <a:r>
              <a:rPr lang="pt-BR" sz="2400" dirty="0" smtClean="0">
                <a:solidFill>
                  <a:schemeClr val="tx1"/>
                </a:solidFill>
              </a:rPr>
              <a:t>sejam (SILVA,2017).</a:t>
            </a:r>
          </a:p>
          <a:p>
            <a:pPr algn="ctr"/>
            <a:endParaRPr lang="pt-BR" b="1"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4190571939"/>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b="1" dirty="0" smtClean="0">
                <a:solidFill>
                  <a:schemeClr val="tx1"/>
                </a:solidFill>
              </a:rPr>
              <a:t>POVOS INDÍGENAS DE PERNAMBUCO</a:t>
            </a:r>
          </a:p>
          <a:p>
            <a:pPr algn="ctr"/>
            <a:endParaRPr lang="pt-BR" b="1" dirty="0">
              <a:solidFill>
                <a:schemeClr val="tx1"/>
              </a:solidFill>
            </a:endParaRPr>
          </a:p>
          <a:p>
            <a:pPr algn="just"/>
            <a:r>
              <a:rPr lang="pt-BR" sz="1600" dirty="0">
                <a:solidFill>
                  <a:schemeClr val="tx1"/>
                </a:solidFill>
              </a:rPr>
              <a:t>É importante sempre entender que as abordagens nestes contextos devem sempre partir da </a:t>
            </a:r>
            <a:r>
              <a:rPr lang="pt-BR" sz="1600" b="1" i="1" dirty="0">
                <a:solidFill>
                  <a:schemeClr val="tx1"/>
                </a:solidFill>
              </a:rPr>
              <a:t>lógica de coletividade </a:t>
            </a:r>
            <a:r>
              <a:rPr lang="pt-BR" sz="1600" dirty="0">
                <a:solidFill>
                  <a:schemeClr val="tx1"/>
                </a:solidFill>
              </a:rPr>
              <a:t>sob o qual a comunidade é regida. Não se pode trabalhar indivíduos atomizados, grupos segmentados, fora da lógica social em que vivem. Por exemplo, em muitas comunidades indígenas </a:t>
            </a:r>
            <a:r>
              <a:rPr lang="pt-BR" sz="1600" b="1" i="1" dirty="0">
                <a:solidFill>
                  <a:schemeClr val="tx1"/>
                </a:solidFill>
              </a:rPr>
              <a:t>não há uma organização a partir de famílias nucleares </a:t>
            </a:r>
            <a:r>
              <a:rPr lang="pt-BR" sz="1600" dirty="0">
                <a:solidFill>
                  <a:schemeClr val="tx1"/>
                </a:solidFill>
              </a:rPr>
              <a:t>e disso decorre que </a:t>
            </a:r>
            <a:r>
              <a:rPr lang="pt-BR" sz="1600" b="1" i="1" dirty="0">
                <a:solidFill>
                  <a:schemeClr val="tx1"/>
                </a:solidFill>
              </a:rPr>
              <a:t>as crianças são responsabilidade de todos os adultos</a:t>
            </a:r>
            <a:r>
              <a:rPr lang="pt-BR" sz="1600" dirty="0">
                <a:solidFill>
                  <a:schemeClr val="tx1"/>
                </a:solidFill>
              </a:rPr>
              <a:t>. Isso significa que todos os homens adultos assumem o papel de pais e todas as mulheres o papel de mães, assim como todos os idosos são avós e todas as crianças se consideram irmãs. Há ainda povos que se organizam em clãs, o que confere características mais sofisticadas a esta divisão dos grupos de parentesco e as relações geracionais. Todas estas características interferem na forma como a Política de Assistência Social deve organizar suas estratégias de abordagem e intervenção e qual o olhar que deve permear o campo de interação com estas populações. As </a:t>
            </a:r>
            <a:r>
              <a:rPr lang="pt-BR" sz="1600" b="1" i="1" dirty="0">
                <a:solidFill>
                  <a:schemeClr val="tx1"/>
                </a:solidFill>
              </a:rPr>
              <a:t>categorias de parentesco</a:t>
            </a:r>
            <a:r>
              <a:rPr lang="pt-BR" sz="1600" dirty="0">
                <a:solidFill>
                  <a:schemeClr val="tx1"/>
                </a:solidFill>
              </a:rPr>
              <a:t> implicam um código de conduta: determinam relações de intimidade, vergonha, respeito, liberdade e carinho, sendo bem definidas e importantes para definir os códigos de conduta que uns devem estabelecer com os outros dentro da comunidade. </a:t>
            </a:r>
            <a:r>
              <a:rPr lang="pt-BR" sz="1600" b="1" i="1" dirty="0">
                <a:solidFill>
                  <a:schemeClr val="tx1"/>
                </a:solidFill>
              </a:rPr>
              <a:t>Reconhecer e respeitar estes códigos é fundamental para a construção de uma relação respeitosa com a </a:t>
            </a:r>
            <a:r>
              <a:rPr lang="pt-BR" sz="1600" b="1" i="1" dirty="0" smtClean="0">
                <a:solidFill>
                  <a:schemeClr val="tx1"/>
                </a:solidFill>
              </a:rPr>
              <a:t>comunidade</a:t>
            </a:r>
            <a:r>
              <a:rPr lang="pt-BR" sz="1600" dirty="0" smtClean="0">
                <a:solidFill>
                  <a:schemeClr val="tx1"/>
                </a:solidFill>
              </a:rPr>
              <a:t> (SILVA, 2017).</a:t>
            </a:r>
            <a:endParaRPr lang="pt-BR" sz="1600" dirty="0">
              <a:solidFill>
                <a:schemeClr val="tx1"/>
              </a:solidFill>
            </a:endParaRPr>
          </a:p>
          <a:p>
            <a:pPr algn="ctr"/>
            <a:endParaRPr lang="pt-BR" b="1"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128885764"/>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b="1" dirty="0" smtClean="0">
                <a:solidFill>
                  <a:schemeClr val="tx1"/>
                </a:solidFill>
              </a:rPr>
              <a:t>POVOS INDÍGENAS DE PERNAMBUCO</a:t>
            </a:r>
          </a:p>
          <a:p>
            <a:pPr algn="ctr"/>
            <a:endParaRPr lang="pt-BR" b="1" dirty="0">
              <a:solidFill>
                <a:schemeClr val="tx1"/>
              </a:solidFill>
            </a:endParaRPr>
          </a:p>
          <a:p>
            <a:pPr algn="ctr"/>
            <a:endParaRPr lang="pt-BR" b="1" dirty="0" smtClean="0">
              <a:solidFill>
                <a:schemeClr val="tx1"/>
              </a:solidFill>
            </a:endParaRPr>
          </a:p>
          <a:p>
            <a:pPr algn="ctr"/>
            <a:endParaRPr lang="pt-BR" b="1" dirty="0">
              <a:solidFill>
                <a:schemeClr val="tx1"/>
              </a:solidFill>
            </a:endParaRPr>
          </a:p>
          <a:p>
            <a:pPr algn="just"/>
            <a:r>
              <a:rPr lang="pt-BR" b="1" dirty="0" smtClean="0">
                <a:solidFill>
                  <a:schemeClr val="tx1"/>
                </a:solidFill>
              </a:rPr>
              <a:t>“É </a:t>
            </a:r>
            <a:r>
              <a:rPr lang="pt-BR" b="1" dirty="0">
                <a:solidFill>
                  <a:schemeClr val="tx1"/>
                </a:solidFill>
              </a:rPr>
              <a:t>muito importante observar como se dá a dinâmica familiar e como se organizam os núcleos de parentesco e como se definem as obrigações e as responsabilidades dentro da lógica de família extensa que permeia, de modos diferenciados, os povos e comunidades tradicionais. Isso deve ser levado em consideração pois corre-se o risco de se fazer uma leitura equivocada sobre como ocorrem as dinâmicas de cuidado às crianças, por exemplo, onde, se não levarmos em consideração a forma de organização do grupo, podemos ser levados a considerar como negligente a postura de alguns </a:t>
            </a:r>
            <a:r>
              <a:rPr lang="pt-BR" b="1" dirty="0" smtClean="0">
                <a:solidFill>
                  <a:schemeClr val="tx1"/>
                </a:solidFill>
              </a:rPr>
              <a:t>pais (SILVA, 2017)”.</a:t>
            </a:r>
            <a:endParaRPr lang="pt-BR" b="1" dirty="0">
              <a:solidFill>
                <a:schemeClr val="tx1"/>
              </a:solidFill>
            </a:endParaRPr>
          </a:p>
          <a:p>
            <a:pPr algn="ctr"/>
            <a:endParaRPr lang="pt-BR" b="1"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3092571860"/>
      </p:ext>
    </p:extLst>
  </p:cSld>
  <p:clrMapOvr>
    <a:masterClrMapping/>
  </p:clrMapOvr>
  <p:transition spd="med">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497840" y="2529840"/>
            <a:ext cx="8128000" cy="166624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chemeClr val="tx1"/>
                </a:solidFill>
              </a:rPr>
              <a:t>COMUNIDADES QUILOMBOLAS</a:t>
            </a:r>
            <a:endParaRPr lang="pt-BR" sz="3200" b="1" dirty="0">
              <a:solidFill>
                <a:schemeClr val="tx1"/>
              </a:solidFill>
            </a:endParaRPr>
          </a:p>
        </p:txBody>
      </p:sp>
      <p:sp>
        <p:nvSpPr>
          <p:cNvPr id="5" name="Retângulo 4"/>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27255964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843280" y="2743200"/>
            <a:ext cx="7762240" cy="2062103"/>
          </a:xfrm>
          <a:prstGeom prst="rect">
            <a:avLst/>
          </a:prstGeom>
          <a:noFill/>
        </p:spPr>
        <p:txBody>
          <a:bodyPr wrap="square" rtlCol="0">
            <a:spAutoFit/>
          </a:bodyPr>
          <a:lstStyle/>
          <a:p>
            <a:pPr algn="ctr"/>
            <a:r>
              <a:rPr lang="pt-BR" sz="3200" b="1" dirty="0" smtClean="0">
                <a:latin typeface="Comic Sans MS" panose="030F0702030302020204" pitchFamily="66" charset="0"/>
              </a:rPr>
              <a:t>“A primeira condição para modificar a realidade consiste em conhecê-la”</a:t>
            </a:r>
          </a:p>
          <a:p>
            <a:pPr algn="ctr"/>
            <a:endParaRPr lang="pt-BR" sz="3200" b="1" dirty="0">
              <a:latin typeface="Comic Sans MS" panose="030F0702030302020204" pitchFamily="66" charset="0"/>
            </a:endParaRPr>
          </a:p>
          <a:p>
            <a:pPr algn="r"/>
            <a:r>
              <a:rPr lang="pt-BR" sz="2800" b="1" dirty="0" smtClean="0">
                <a:latin typeface="Comic Sans MS" panose="030F0702030302020204" pitchFamily="66" charset="0"/>
              </a:rPr>
              <a:t>Eduardo Galeano</a:t>
            </a:r>
            <a:endParaRPr lang="pt-BR" sz="2800" b="1" dirty="0">
              <a:latin typeface="Comic Sans MS" panose="030F0702030302020204" pitchFamily="66" charset="0"/>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278031547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249680"/>
            <a:ext cx="7519670" cy="4561523"/>
          </a:xfrm>
        </p:spPr>
      </p:pic>
      <p:sp>
        <p:nvSpPr>
          <p:cNvPr id="5" name="CaixaDeTexto 4"/>
          <p:cNvSpPr txBox="1"/>
          <p:nvPr/>
        </p:nvSpPr>
        <p:spPr>
          <a:xfrm>
            <a:off x="751205" y="5902960"/>
            <a:ext cx="7274560" cy="261610"/>
          </a:xfrm>
          <a:prstGeom prst="rect">
            <a:avLst/>
          </a:prstGeom>
          <a:noFill/>
        </p:spPr>
        <p:txBody>
          <a:bodyPr wrap="square" rtlCol="0">
            <a:spAutoFit/>
          </a:bodyPr>
          <a:lstStyle/>
          <a:p>
            <a:r>
              <a:rPr lang="pt-BR" sz="1100" dirty="0" smtClean="0"/>
              <a:t>Quilombo Trigueiros situado no Município de Vicência – Zona da Mata Norte de Pernambuco</a:t>
            </a:r>
            <a:endParaRPr lang="pt-BR" sz="1100" dirty="0"/>
          </a:p>
        </p:txBody>
      </p:sp>
      <p:sp>
        <p:nvSpPr>
          <p:cNvPr id="6" name="Retângulo 5"/>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1967269968"/>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smtClean="0">
                <a:solidFill>
                  <a:schemeClr val="tx1"/>
                </a:solidFill>
                <a:latin typeface="Comic Sans MS" panose="030F0702030302020204" pitchFamily="66" charset="0"/>
              </a:rPr>
              <a:t>“Quando aboliram a escravidão ficamos escravos do dinheiro. Meu pai queria que eu estudasse e, ainda novinho, lembro o patrão falando: ‘Pra quê estudar? Pra cortar cana?’ </a:t>
            </a:r>
            <a:r>
              <a:rPr lang="pt-BR" sz="3600" b="1" dirty="0" smtClean="0">
                <a:solidFill>
                  <a:schemeClr val="tx1"/>
                </a:solidFill>
                <a:latin typeface="Comic Sans MS" panose="030F0702030302020204" pitchFamily="66" charset="0"/>
              </a:rPr>
              <a:t>Eu sentia cheiro de escravidão”</a:t>
            </a:r>
          </a:p>
          <a:p>
            <a:pPr algn="r"/>
            <a:endParaRPr lang="pt-BR" sz="1400" dirty="0" smtClean="0">
              <a:solidFill>
                <a:schemeClr val="tx1"/>
              </a:solidFill>
            </a:endParaRPr>
          </a:p>
          <a:p>
            <a:pPr algn="r"/>
            <a:r>
              <a:rPr lang="pt-BR" sz="1400" dirty="0" smtClean="0">
                <a:solidFill>
                  <a:schemeClr val="tx1"/>
                </a:solidFill>
              </a:rPr>
              <a:t>José Severino da Silva, 67 anos, quilombola da Comunidade Trigueiros</a:t>
            </a:r>
            <a:endParaRPr lang="pt-BR" sz="1400"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5986367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800" b="1" dirty="0" smtClean="0">
                <a:solidFill>
                  <a:schemeClr val="tx1"/>
                </a:solidFill>
              </a:rPr>
              <a:t>COMUNIDADES QUILOMBOLAS </a:t>
            </a:r>
          </a:p>
          <a:p>
            <a:pPr algn="ctr"/>
            <a:endParaRPr lang="pt-BR" b="1" dirty="0" smtClean="0">
              <a:solidFill>
                <a:schemeClr val="tx1"/>
              </a:solidFill>
            </a:endParaRPr>
          </a:p>
          <a:p>
            <a:pPr algn="ctr"/>
            <a:endParaRPr lang="pt-BR" b="1" dirty="0">
              <a:solidFill>
                <a:schemeClr val="tx1"/>
              </a:solidFill>
            </a:endParaRPr>
          </a:p>
          <a:p>
            <a:pPr algn="just"/>
            <a:r>
              <a:rPr lang="pt-BR" dirty="0">
                <a:solidFill>
                  <a:schemeClr val="tx1"/>
                </a:solidFill>
              </a:rPr>
              <a:t>São grupos étnico-raciais segundo critérios de </a:t>
            </a:r>
            <a:r>
              <a:rPr lang="pt-BR" dirty="0" err="1">
                <a:solidFill>
                  <a:schemeClr val="tx1"/>
                </a:solidFill>
              </a:rPr>
              <a:t>autoatribuição</a:t>
            </a:r>
            <a:r>
              <a:rPr lang="pt-BR" dirty="0">
                <a:solidFill>
                  <a:schemeClr val="tx1"/>
                </a:solidFill>
              </a:rPr>
              <a:t>, com trajetória histórica própria, dotados de relações territoriais específicas, com presunção de ancestralidade negra relacionada com a resistência à opressão histórica sofrida (Decreto 4.887, 2003</a:t>
            </a:r>
            <a:r>
              <a:rPr lang="pt-BR" dirty="0" smtClean="0">
                <a:solidFill>
                  <a:schemeClr val="tx1"/>
                </a:solidFill>
              </a:rPr>
              <a:t>).</a:t>
            </a:r>
          </a:p>
          <a:p>
            <a:pPr algn="just"/>
            <a:endParaRPr lang="pt-BR" dirty="0">
              <a:solidFill>
                <a:schemeClr val="tx1"/>
              </a:solidFill>
            </a:endParaRPr>
          </a:p>
          <a:p>
            <a:pPr algn="just"/>
            <a:r>
              <a:rPr lang="pt-BR" dirty="0" smtClean="0">
                <a:solidFill>
                  <a:schemeClr val="tx1"/>
                </a:solidFill>
              </a:rPr>
              <a:t>No Brasil a </a:t>
            </a:r>
            <a:r>
              <a:rPr lang="pt-BR" b="1" dirty="0" smtClean="0">
                <a:solidFill>
                  <a:schemeClr val="tx1"/>
                </a:solidFill>
              </a:rPr>
              <a:t>Fundação Palmares</a:t>
            </a:r>
            <a:r>
              <a:rPr lang="pt-BR" dirty="0" smtClean="0">
                <a:solidFill>
                  <a:schemeClr val="tx1"/>
                </a:solidFill>
              </a:rPr>
              <a:t>, ligada ao Ministério da Cultura, é o órgão responsável por formalizar a existência de quilombos e assessorá-los no acesso à políticas públicas de ingresso à cidadania.</a:t>
            </a:r>
          </a:p>
          <a:p>
            <a:pPr algn="ctr"/>
            <a:endParaRPr lang="pt-BR" b="1"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42075112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400" b="1" dirty="0" smtClean="0">
                <a:solidFill>
                  <a:schemeClr val="tx1"/>
                </a:solidFill>
              </a:rPr>
              <a:t>COMUNIDADES QUILOMBOLAS</a:t>
            </a:r>
          </a:p>
          <a:p>
            <a:pPr algn="ctr"/>
            <a:endParaRPr lang="pt-BR" b="1" dirty="0" smtClean="0">
              <a:solidFill>
                <a:schemeClr val="tx1"/>
              </a:solidFill>
            </a:endParaRPr>
          </a:p>
          <a:p>
            <a:pPr algn="ctr"/>
            <a:endParaRPr lang="pt-BR" b="1" dirty="0">
              <a:solidFill>
                <a:schemeClr val="tx1"/>
              </a:solidFill>
            </a:endParaRPr>
          </a:p>
          <a:p>
            <a:pPr algn="just"/>
            <a:r>
              <a:rPr lang="pt-BR" dirty="0" smtClean="0">
                <a:solidFill>
                  <a:schemeClr val="tx1"/>
                </a:solidFill>
              </a:rPr>
              <a:t>Segundo </a:t>
            </a:r>
            <a:r>
              <a:rPr lang="pt-BR" dirty="0">
                <a:solidFill>
                  <a:schemeClr val="tx1"/>
                </a:solidFill>
              </a:rPr>
              <a:t>o Guia de Acesso à Políticas Públicas para Comunidades Quilombolas, confeccionado pela SEPPIR (2013), há presença de </a:t>
            </a:r>
            <a:r>
              <a:rPr lang="pt-BR" b="1" dirty="0">
                <a:solidFill>
                  <a:schemeClr val="tx1"/>
                </a:solidFill>
              </a:rPr>
              <a:t>Comunidades Quilombolas  em 24 estados brasileiros</a:t>
            </a:r>
            <a:r>
              <a:rPr lang="pt-BR" dirty="0">
                <a:solidFill>
                  <a:schemeClr val="tx1"/>
                </a:solidFill>
              </a:rPr>
              <a:t>, sendo a maior parte nos estados do Maranhão, Bahia, Pará, Minas Gerais e Pernambuco. Além dos Quilombos que se formaram no período da escravidão, muitos foram formados no período pós-abolição pois esta forma de organização comunitária continuou a ser para muitos negros a única forma de sobreviver em liberdade.</a:t>
            </a:r>
            <a:endParaRPr lang="pt-BR" dirty="0" smtClean="0">
              <a:solidFill>
                <a:schemeClr val="tx1"/>
              </a:solidFill>
            </a:endParaRPr>
          </a:p>
          <a:p>
            <a:pPr algn="just"/>
            <a:r>
              <a:rPr lang="pt-BR" dirty="0">
                <a:solidFill>
                  <a:schemeClr val="tx1"/>
                </a:solidFill>
              </a:rPr>
              <a:t>A partir da inserção do tema quilombo na Constituição </a:t>
            </a:r>
            <a:r>
              <a:rPr lang="pt-BR" dirty="0" smtClean="0">
                <a:solidFill>
                  <a:schemeClr val="tx1"/>
                </a:solidFill>
              </a:rPr>
              <a:t>Brasileira</a:t>
            </a:r>
            <a:r>
              <a:rPr lang="pt-BR" dirty="0">
                <a:solidFill>
                  <a:schemeClr val="tx1"/>
                </a:solidFill>
              </a:rPr>
              <a:t>, nos artigos 215 e 216 e no art. 68 do Ato das Disposições Constitucionais Transitórias, que esta categoria passou a fazer parte do ordenamento jurídico brasileiro (MDS, 2005, p.9). Isto significou o reconhecimento do dever do </a:t>
            </a:r>
            <a:r>
              <a:rPr lang="pt-BR">
                <a:solidFill>
                  <a:schemeClr val="tx1"/>
                </a:solidFill>
              </a:rPr>
              <a:t>Estado </a:t>
            </a:r>
            <a:r>
              <a:rPr lang="pt-BR" smtClean="0">
                <a:solidFill>
                  <a:schemeClr val="tx1"/>
                </a:solidFill>
              </a:rPr>
              <a:t>Brasileiro </a:t>
            </a:r>
            <a:r>
              <a:rPr lang="pt-BR" dirty="0">
                <a:solidFill>
                  <a:schemeClr val="tx1"/>
                </a:solidFill>
              </a:rPr>
              <a:t>para com as Comunidades Quilombolas.</a:t>
            </a:r>
            <a:endParaRPr lang="pt-BR" b="1"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102636297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800" b="1" dirty="0" smtClean="0">
                <a:solidFill>
                  <a:schemeClr val="tx1"/>
                </a:solidFill>
              </a:rPr>
              <a:t>COMUNIDADES QUILOMBOLAS</a:t>
            </a:r>
          </a:p>
          <a:p>
            <a:pPr algn="ctr"/>
            <a:endParaRPr lang="pt-BR" b="1" dirty="0">
              <a:solidFill>
                <a:schemeClr val="tx1"/>
              </a:solidFill>
            </a:endParaRPr>
          </a:p>
          <a:p>
            <a:pPr algn="just"/>
            <a:endParaRPr lang="pt-BR" dirty="0" smtClean="0">
              <a:solidFill>
                <a:schemeClr val="tx1"/>
              </a:solidFill>
            </a:endParaRPr>
          </a:p>
          <a:p>
            <a:pPr algn="just"/>
            <a:endParaRPr lang="pt-BR" dirty="0">
              <a:solidFill>
                <a:schemeClr val="tx1"/>
              </a:solidFill>
            </a:endParaRPr>
          </a:p>
          <a:p>
            <a:pPr algn="just"/>
            <a:r>
              <a:rPr lang="pt-BR" dirty="0" smtClean="0">
                <a:solidFill>
                  <a:schemeClr val="tx1"/>
                </a:solidFill>
              </a:rPr>
              <a:t>[...] as comunidades sempre se mantiveram organizadas e resistiram por séculos, guardando entre si um conjunto de valores ainda desconhecido: seus modelos de organização, as manifestações culturais, suas riquezas naturais, as formas de produzir e de se relacionar com a natureza, suas tecnologias para lidar com a terra, seus modelos de gestão, não só das terras, mas do conjunto de coisas existentes nesses territórios, o significado que tem seus entes queridos, seus deuses e suas crenças (MDS, 2005, p.9).</a:t>
            </a:r>
            <a:endParaRPr lang="pt-BR"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3934418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smtClean="0">
                <a:solidFill>
                  <a:schemeClr val="tx1"/>
                </a:solidFill>
                <a:latin typeface="Comic Sans MS" panose="030F0702030302020204" pitchFamily="66" charset="0"/>
              </a:rPr>
              <a:t>“Todas as pessoas que vieram a este país vieram como imigrantes. Elas tiveram a opção de vir ou não. Nós não, nós fomos obrigados, porque viemos na condição de escravos. Não somos escravos, mas fomos escravizados, é bom que se diga. </a:t>
            </a:r>
            <a:r>
              <a:rPr lang="pt-BR" sz="2800" b="1" dirty="0" smtClean="0">
                <a:solidFill>
                  <a:schemeClr val="tx1"/>
                </a:solidFill>
                <a:latin typeface="Comic Sans MS" panose="030F0702030302020204" pitchFamily="66" charset="0"/>
              </a:rPr>
              <a:t>Então o governo tem por obrigação fazer esse reparo social com essas pessoas que vieram para um lugar que não queriam</a:t>
            </a:r>
            <a:r>
              <a:rPr lang="pt-BR" sz="2800" dirty="0" smtClean="0">
                <a:solidFill>
                  <a:schemeClr val="tx1"/>
                </a:solidFill>
                <a:latin typeface="Comic Sans MS" panose="030F0702030302020204" pitchFamily="66" charset="0"/>
              </a:rPr>
              <a:t>”</a:t>
            </a:r>
            <a:endParaRPr lang="pt-BR" sz="2800" dirty="0">
              <a:solidFill>
                <a:schemeClr val="tx1"/>
              </a:solidFill>
              <a:latin typeface="Comic Sans MS" panose="030F0702030302020204" pitchFamily="66" charset="0"/>
            </a:endParaRPr>
          </a:p>
          <a:p>
            <a:pPr algn="r"/>
            <a:endParaRPr lang="pt-BR" sz="900" dirty="0">
              <a:solidFill>
                <a:schemeClr val="tx1"/>
              </a:solidFill>
            </a:endParaRPr>
          </a:p>
          <a:p>
            <a:pPr algn="r"/>
            <a:r>
              <a:rPr lang="pt-BR" sz="1100" dirty="0" smtClean="0">
                <a:solidFill>
                  <a:schemeClr val="tx1"/>
                </a:solidFill>
              </a:rPr>
              <a:t>Babalorixá </a:t>
            </a:r>
            <a:r>
              <a:rPr lang="pt-BR" sz="1100" dirty="0">
                <a:solidFill>
                  <a:schemeClr val="tx1"/>
                </a:solidFill>
              </a:rPr>
              <a:t>I</a:t>
            </a:r>
            <a:r>
              <a:rPr lang="pt-BR" sz="1100" dirty="0" smtClean="0">
                <a:solidFill>
                  <a:schemeClr val="tx1"/>
                </a:solidFill>
              </a:rPr>
              <a:t>vo de Xambá, responsável pelo Quilombo Urbano do Portão do Gelo Olinda/PE</a:t>
            </a:r>
            <a:r>
              <a:rPr lang="pt-BR" sz="900" dirty="0" smtClean="0">
                <a:solidFill>
                  <a:schemeClr val="tx1"/>
                </a:solidFill>
              </a:rPr>
              <a:t> </a:t>
            </a:r>
            <a:endParaRPr lang="pt-BR" sz="900"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816021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800" b="1" dirty="0" smtClean="0">
                <a:solidFill>
                  <a:schemeClr val="tx1"/>
                </a:solidFill>
              </a:rPr>
              <a:t>COMUNIDADES QUILOMBOLAS</a:t>
            </a:r>
          </a:p>
          <a:p>
            <a:pPr algn="ctr"/>
            <a:endParaRPr lang="pt-BR" b="1" dirty="0">
              <a:solidFill>
                <a:schemeClr val="tx1"/>
              </a:solidFill>
            </a:endParaRPr>
          </a:p>
          <a:p>
            <a:pPr algn="ctr"/>
            <a:endParaRPr lang="pt-BR" dirty="0" smtClean="0">
              <a:solidFill>
                <a:schemeClr val="tx1"/>
              </a:solidFill>
            </a:endParaRPr>
          </a:p>
          <a:p>
            <a:pPr algn="ctr"/>
            <a:endParaRPr lang="pt-BR" dirty="0">
              <a:solidFill>
                <a:schemeClr val="tx1"/>
              </a:solidFill>
            </a:endParaRPr>
          </a:p>
          <a:p>
            <a:pPr algn="ctr"/>
            <a:r>
              <a:rPr lang="pt-BR" dirty="0" smtClean="0">
                <a:solidFill>
                  <a:schemeClr val="tx1"/>
                </a:solidFill>
              </a:rPr>
              <a:t>Muito embora o movimento tenha pautado de forma sistemática a atuação do Estado com o intuito de diminuir os danos já causados pela sua ausência, só a partir de 2003, com a criação da Secretaria de Políticas de Promoção da Igualdade Racial da Presidência da República (</a:t>
            </a:r>
            <a:r>
              <a:rPr lang="pt-BR" dirty="0" err="1" smtClean="0">
                <a:solidFill>
                  <a:schemeClr val="tx1"/>
                </a:solidFill>
              </a:rPr>
              <a:t>Seppir</a:t>
            </a:r>
            <a:r>
              <a:rPr lang="pt-BR" dirty="0" smtClean="0">
                <a:solidFill>
                  <a:schemeClr val="tx1"/>
                </a:solidFill>
              </a:rPr>
              <a:t>) e do Decreto nº 4.887/2003, que trata da regularização das comunidades, seguidos da criação do Programa Brasil Quilombola (PBQ), coordenado pela </a:t>
            </a:r>
            <a:r>
              <a:rPr lang="pt-BR" dirty="0" err="1" smtClean="0">
                <a:solidFill>
                  <a:schemeClr val="tx1"/>
                </a:solidFill>
              </a:rPr>
              <a:t>Seppir</a:t>
            </a:r>
            <a:r>
              <a:rPr lang="pt-BR" dirty="0" smtClean="0">
                <a:solidFill>
                  <a:schemeClr val="tx1"/>
                </a:solidFill>
              </a:rPr>
              <a:t>, é que o Estado, de forma mais estruturada, começa a buscar formas de dar respostas às demandas dessa população específica, que aguarda por essas ações há séculos (MDS, 2005, p. 10)</a:t>
            </a:r>
          </a:p>
          <a:p>
            <a:pPr algn="ctr"/>
            <a:endParaRPr lang="pt-BR" b="1" dirty="0">
              <a:solidFill>
                <a:schemeClr val="tx1"/>
              </a:solidFill>
            </a:endParaRPr>
          </a:p>
          <a:p>
            <a:pPr algn="just"/>
            <a:endParaRPr lang="pt-BR" dirty="0" smtClean="0">
              <a:solidFill>
                <a:schemeClr val="tx1"/>
              </a:solidFill>
            </a:endParaRPr>
          </a:p>
          <a:p>
            <a:pPr algn="just"/>
            <a:endParaRPr lang="pt-BR"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6575655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1491767996"/>
              </p:ext>
            </p:extLst>
          </p:nvPr>
        </p:nvGraphicFramePr>
        <p:xfrm>
          <a:off x="558800" y="1219203"/>
          <a:ext cx="7914639" cy="5017476"/>
        </p:xfrm>
        <a:graphic>
          <a:graphicData uri="http://schemas.openxmlformats.org/drawingml/2006/table">
            <a:tbl>
              <a:tblPr firstRow="1" bandRow="1">
                <a:tableStyleId>{5C22544A-7EE6-4342-B048-85BDC9FD1C3A}</a:tableStyleId>
              </a:tblPr>
              <a:tblGrid>
                <a:gridCol w="2638213"/>
                <a:gridCol w="2638213"/>
                <a:gridCol w="2638213"/>
              </a:tblGrid>
              <a:tr h="720008">
                <a:tc>
                  <a:txBody>
                    <a:bodyPr/>
                    <a:lstStyle/>
                    <a:p>
                      <a:pPr algn="ctr"/>
                      <a:r>
                        <a:rPr lang="pt-BR" sz="1400" dirty="0" smtClean="0"/>
                        <a:t>RD</a:t>
                      </a:r>
                      <a:endParaRPr lang="pt-BR" sz="1400" dirty="0"/>
                    </a:p>
                  </a:txBody>
                  <a:tcPr/>
                </a:tc>
                <a:tc>
                  <a:txBody>
                    <a:bodyPr/>
                    <a:lstStyle/>
                    <a:p>
                      <a:pPr algn="ctr"/>
                      <a:r>
                        <a:rPr lang="pt-BR" sz="1400" dirty="0" smtClean="0"/>
                        <a:t>Municípios</a:t>
                      </a:r>
                      <a:endParaRPr lang="pt-BR" sz="1400" dirty="0"/>
                    </a:p>
                  </a:txBody>
                  <a:tcPr/>
                </a:tc>
                <a:tc>
                  <a:txBody>
                    <a:bodyPr/>
                    <a:lstStyle/>
                    <a:p>
                      <a:pPr algn="ctr"/>
                      <a:r>
                        <a:rPr lang="pt-BR" sz="1400" dirty="0" smtClean="0"/>
                        <a:t>Quant. Comunidades Quilombolas</a:t>
                      </a:r>
                      <a:endParaRPr lang="pt-BR" sz="1400" dirty="0"/>
                    </a:p>
                  </a:txBody>
                  <a:tcPr/>
                </a:tc>
              </a:tr>
              <a:tr h="411427">
                <a:tc>
                  <a:txBody>
                    <a:bodyPr/>
                    <a:lstStyle/>
                    <a:p>
                      <a:pPr algn="ctr"/>
                      <a:r>
                        <a:rPr lang="pt-BR" sz="1400" dirty="0" smtClean="0"/>
                        <a:t>01 – Sertão de Itaparica</a:t>
                      </a:r>
                      <a:endParaRPr lang="pt-BR" sz="1400" dirty="0"/>
                    </a:p>
                  </a:txBody>
                  <a:tcPr/>
                </a:tc>
                <a:tc>
                  <a:txBody>
                    <a:bodyPr/>
                    <a:lstStyle/>
                    <a:p>
                      <a:r>
                        <a:rPr lang="pt-BR" sz="1200" dirty="0" smtClean="0"/>
                        <a:t>Carnaubeira da Penha,</a:t>
                      </a:r>
                      <a:r>
                        <a:rPr lang="pt-BR" sz="1200" baseline="0" dirty="0" smtClean="0"/>
                        <a:t> Floresta, Itacuruba e Petrolândia </a:t>
                      </a:r>
                      <a:endParaRPr lang="pt-BR" sz="1200" dirty="0"/>
                    </a:p>
                  </a:txBody>
                  <a:tcPr/>
                </a:tc>
                <a:tc>
                  <a:txBody>
                    <a:bodyPr/>
                    <a:lstStyle/>
                    <a:p>
                      <a:pPr algn="ctr"/>
                      <a:r>
                        <a:rPr lang="pt-BR" sz="1400" dirty="0" smtClean="0"/>
                        <a:t>8</a:t>
                      </a:r>
                      <a:endParaRPr lang="pt-BR" sz="1400" dirty="0"/>
                    </a:p>
                  </a:txBody>
                  <a:tcPr/>
                </a:tc>
              </a:tr>
              <a:tr h="411427">
                <a:tc>
                  <a:txBody>
                    <a:bodyPr/>
                    <a:lstStyle/>
                    <a:p>
                      <a:pPr algn="ctr"/>
                      <a:r>
                        <a:rPr lang="pt-BR" sz="1400" dirty="0" smtClean="0"/>
                        <a:t>02 – Sertão de S. Francisco</a:t>
                      </a:r>
                      <a:endParaRPr lang="pt-BR" sz="1400" dirty="0"/>
                    </a:p>
                  </a:txBody>
                  <a:tcPr/>
                </a:tc>
                <a:tc>
                  <a:txBody>
                    <a:bodyPr/>
                    <a:lstStyle/>
                    <a:p>
                      <a:r>
                        <a:rPr lang="pt-BR" sz="1200" dirty="0" smtClean="0"/>
                        <a:t>Cabrobó, Lagoa</a:t>
                      </a:r>
                      <a:r>
                        <a:rPr lang="pt-BR" sz="1200" baseline="0" dirty="0" smtClean="0"/>
                        <a:t> Grande, </a:t>
                      </a:r>
                      <a:r>
                        <a:rPr lang="pt-BR" sz="1200" baseline="0" dirty="0" err="1" smtClean="0"/>
                        <a:t>Orocó</a:t>
                      </a:r>
                      <a:r>
                        <a:rPr lang="pt-BR" sz="1200" baseline="0" dirty="0" smtClean="0"/>
                        <a:t> e Santa Maria da Boa Vista</a:t>
                      </a:r>
                      <a:endParaRPr lang="pt-BR" sz="1200" dirty="0"/>
                    </a:p>
                  </a:txBody>
                  <a:tcPr/>
                </a:tc>
                <a:tc>
                  <a:txBody>
                    <a:bodyPr/>
                    <a:lstStyle/>
                    <a:p>
                      <a:pPr algn="ctr"/>
                      <a:r>
                        <a:rPr lang="pt-BR" sz="1400" dirty="0" smtClean="0"/>
                        <a:t>15</a:t>
                      </a:r>
                      <a:endParaRPr lang="pt-BR" sz="1400" dirty="0"/>
                    </a:p>
                  </a:txBody>
                  <a:tcPr/>
                </a:tc>
              </a:tr>
              <a:tr h="411427">
                <a:tc>
                  <a:txBody>
                    <a:bodyPr/>
                    <a:lstStyle/>
                    <a:p>
                      <a:pPr algn="ctr"/>
                      <a:r>
                        <a:rPr lang="pt-BR" sz="1400" dirty="0" smtClean="0"/>
                        <a:t>04</a:t>
                      </a:r>
                      <a:r>
                        <a:rPr lang="pt-BR" sz="1400" baseline="0" dirty="0" smtClean="0"/>
                        <a:t> – Sertão Central</a:t>
                      </a:r>
                      <a:endParaRPr lang="pt-BR" sz="1400" dirty="0"/>
                    </a:p>
                  </a:txBody>
                  <a:tcPr/>
                </a:tc>
                <a:tc>
                  <a:txBody>
                    <a:bodyPr/>
                    <a:lstStyle/>
                    <a:p>
                      <a:r>
                        <a:rPr lang="pt-BR" sz="1200" dirty="0" smtClean="0"/>
                        <a:t>Mirandiba, Salgueiro e Terra Nova</a:t>
                      </a:r>
                      <a:endParaRPr lang="pt-BR" sz="1200" dirty="0"/>
                    </a:p>
                  </a:txBody>
                  <a:tcPr/>
                </a:tc>
                <a:tc>
                  <a:txBody>
                    <a:bodyPr/>
                    <a:lstStyle/>
                    <a:p>
                      <a:pPr algn="ctr"/>
                      <a:r>
                        <a:rPr lang="pt-BR" sz="1400" dirty="0" smtClean="0"/>
                        <a:t>12</a:t>
                      </a:r>
                      <a:endParaRPr lang="pt-BR" sz="1400" dirty="0"/>
                    </a:p>
                  </a:txBody>
                  <a:tcPr/>
                </a:tc>
              </a:tr>
              <a:tr h="411427">
                <a:tc>
                  <a:txBody>
                    <a:bodyPr/>
                    <a:lstStyle/>
                    <a:p>
                      <a:pPr algn="ctr"/>
                      <a:r>
                        <a:rPr lang="pt-BR" sz="1400" dirty="0" smtClean="0"/>
                        <a:t>05</a:t>
                      </a:r>
                      <a:r>
                        <a:rPr lang="pt-BR" sz="1400" baseline="0" dirty="0" smtClean="0"/>
                        <a:t> – Sertão do Pajeú</a:t>
                      </a:r>
                      <a:endParaRPr lang="pt-BR" sz="1400" dirty="0"/>
                    </a:p>
                  </a:txBody>
                  <a:tcPr/>
                </a:tc>
                <a:tc>
                  <a:txBody>
                    <a:bodyPr/>
                    <a:lstStyle/>
                    <a:p>
                      <a:r>
                        <a:rPr lang="pt-BR" sz="1200" dirty="0" smtClean="0"/>
                        <a:t>Carnaíba, </a:t>
                      </a:r>
                      <a:r>
                        <a:rPr lang="pt-BR" sz="1200" dirty="0" err="1" smtClean="0"/>
                        <a:t>Iguaraci</a:t>
                      </a:r>
                      <a:r>
                        <a:rPr lang="pt-BR" sz="1200" dirty="0" smtClean="0"/>
                        <a:t>, Quixaba,</a:t>
                      </a:r>
                      <a:r>
                        <a:rPr lang="pt-BR" sz="1200" baseline="0" dirty="0" smtClean="0"/>
                        <a:t> Serra Talhada e Triunfo</a:t>
                      </a:r>
                      <a:endParaRPr lang="pt-BR" sz="1200" dirty="0"/>
                    </a:p>
                  </a:txBody>
                  <a:tcPr/>
                </a:tc>
                <a:tc>
                  <a:txBody>
                    <a:bodyPr/>
                    <a:lstStyle/>
                    <a:p>
                      <a:pPr algn="ctr"/>
                      <a:r>
                        <a:rPr lang="pt-BR" sz="1400" dirty="0" smtClean="0"/>
                        <a:t>6</a:t>
                      </a:r>
                      <a:endParaRPr lang="pt-BR" sz="1400" dirty="0"/>
                    </a:p>
                  </a:txBody>
                  <a:tcPr/>
                </a:tc>
              </a:tr>
              <a:tr h="411427">
                <a:tc>
                  <a:txBody>
                    <a:bodyPr/>
                    <a:lstStyle/>
                    <a:p>
                      <a:pPr algn="ctr"/>
                      <a:r>
                        <a:rPr lang="pt-BR" sz="1400" dirty="0" smtClean="0"/>
                        <a:t>06</a:t>
                      </a:r>
                      <a:r>
                        <a:rPr lang="pt-BR" sz="1400" baseline="0" dirty="0" smtClean="0"/>
                        <a:t> – Sertão do </a:t>
                      </a:r>
                      <a:r>
                        <a:rPr lang="pt-BR" sz="1400" baseline="0" dirty="0" err="1" smtClean="0"/>
                        <a:t>Moxotó</a:t>
                      </a:r>
                      <a:endParaRPr lang="pt-BR" sz="1400" dirty="0"/>
                    </a:p>
                  </a:txBody>
                  <a:tcPr/>
                </a:tc>
                <a:tc>
                  <a:txBody>
                    <a:bodyPr/>
                    <a:lstStyle/>
                    <a:p>
                      <a:r>
                        <a:rPr lang="pt-BR" sz="1200" dirty="0" smtClean="0"/>
                        <a:t>Betânia,</a:t>
                      </a:r>
                      <a:r>
                        <a:rPr lang="pt-BR" sz="1200" baseline="0" dirty="0" smtClean="0"/>
                        <a:t> Custódia, Inajá e Sertânia</a:t>
                      </a:r>
                      <a:endParaRPr lang="pt-BR" sz="1200" dirty="0"/>
                    </a:p>
                  </a:txBody>
                  <a:tcPr/>
                </a:tc>
                <a:tc>
                  <a:txBody>
                    <a:bodyPr/>
                    <a:lstStyle/>
                    <a:p>
                      <a:pPr algn="ctr"/>
                      <a:r>
                        <a:rPr lang="pt-BR" sz="1400" dirty="0" smtClean="0"/>
                        <a:t>13</a:t>
                      </a:r>
                      <a:endParaRPr lang="pt-BR" sz="1400" dirty="0"/>
                    </a:p>
                  </a:txBody>
                  <a:tcPr/>
                </a:tc>
              </a:tr>
              <a:tr h="411427">
                <a:tc>
                  <a:txBody>
                    <a:bodyPr/>
                    <a:lstStyle/>
                    <a:p>
                      <a:pPr algn="ctr"/>
                      <a:r>
                        <a:rPr lang="pt-BR" sz="1400" dirty="0" smtClean="0"/>
                        <a:t>07 – Agreste Meridional</a:t>
                      </a:r>
                      <a:endParaRPr lang="pt-BR" sz="1400" dirty="0"/>
                    </a:p>
                  </a:txBody>
                  <a:tcPr/>
                </a:tc>
                <a:tc>
                  <a:txBody>
                    <a:bodyPr/>
                    <a:lstStyle/>
                    <a:p>
                      <a:r>
                        <a:rPr lang="pt-BR" sz="1200" dirty="0" smtClean="0"/>
                        <a:t>Águas Belas, Bom Conselho, Brejão, Capoeiras, Garanhuns e </a:t>
                      </a:r>
                      <a:r>
                        <a:rPr lang="pt-BR" sz="1200" dirty="0" err="1" smtClean="0"/>
                        <a:t>Saloá</a:t>
                      </a:r>
                      <a:endParaRPr lang="pt-BR" sz="1200" dirty="0"/>
                    </a:p>
                  </a:txBody>
                  <a:tcPr/>
                </a:tc>
                <a:tc>
                  <a:txBody>
                    <a:bodyPr/>
                    <a:lstStyle/>
                    <a:p>
                      <a:pPr algn="ctr"/>
                      <a:r>
                        <a:rPr lang="pt-BR" sz="1400" dirty="0" smtClean="0"/>
                        <a:t>22</a:t>
                      </a:r>
                      <a:endParaRPr lang="pt-BR" sz="1400" dirty="0"/>
                    </a:p>
                  </a:txBody>
                  <a:tcPr/>
                </a:tc>
              </a:tr>
              <a:tr h="411427">
                <a:tc>
                  <a:txBody>
                    <a:bodyPr/>
                    <a:lstStyle/>
                    <a:p>
                      <a:pPr algn="ctr"/>
                      <a:r>
                        <a:rPr lang="pt-BR" sz="1400" dirty="0" smtClean="0"/>
                        <a:t>08 – Agreste Central</a:t>
                      </a:r>
                      <a:endParaRPr lang="pt-BR" sz="1400" dirty="0"/>
                    </a:p>
                  </a:txBody>
                  <a:tcPr/>
                </a:tc>
                <a:tc>
                  <a:txBody>
                    <a:bodyPr/>
                    <a:lstStyle/>
                    <a:p>
                      <a:r>
                        <a:rPr lang="pt-BR" sz="1200" dirty="0" smtClean="0"/>
                        <a:t>Agrestina, Alagoinha, Belo Jardim, Bezerros, Cupira, Lagoa dos Gatos, Pesqueira, São Bento do</a:t>
                      </a:r>
                      <a:r>
                        <a:rPr lang="pt-BR" sz="1200" baseline="0" dirty="0" smtClean="0"/>
                        <a:t> Una e São Caetano</a:t>
                      </a:r>
                      <a:endParaRPr lang="pt-BR" sz="1200" dirty="0"/>
                    </a:p>
                  </a:txBody>
                  <a:tcPr/>
                </a:tc>
                <a:tc>
                  <a:txBody>
                    <a:bodyPr/>
                    <a:lstStyle/>
                    <a:p>
                      <a:pPr algn="ctr"/>
                      <a:r>
                        <a:rPr lang="pt-BR" sz="1400" dirty="0" smtClean="0"/>
                        <a:t>18</a:t>
                      </a:r>
                      <a:endParaRPr lang="pt-BR" sz="1400" dirty="0"/>
                    </a:p>
                  </a:txBody>
                  <a:tcPr/>
                </a:tc>
              </a:tr>
              <a:tr h="411427">
                <a:tc>
                  <a:txBody>
                    <a:bodyPr/>
                    <a:lstStyle/>
                    <a:p>
                      <a:pPr algn="ctr"/>
                      <a:r>
                        <a:rPr lang="pt-BR" sz="1400" dirty="0" smtClean="0"/>
                        <a:t>09 – Agreste Setentrional</a:t>
                      </a:r>
                      <a:endParaRPr lang="pt-BR" sz="1400" dirty="0"/>
                    </a:p>
                  </a:txBody>
                  <a:tcPr/>
                </a:tc>
                <a:tc>
                  <a:txBody>
                    <a:bodyPr/>
                    <a:lstStyle/>
                    <a:p>
                      <a:r>
                        <a:rPr lang="pt-BR" sz="1200" dirty="0" smtClean="0"/>
                        <a:t>Passira</a:t>
                      </a:r>
                      <a:endParaRPr lang="pt-BR" sz="1200" dirty="0"/>
                    </a:p>
                  </a:txBody>
                  <a:tcPr/>
                </a:tc>
                <a:tc>
                  <a:txBody>
                    <a:bodyPr/>
                    <a:lstStyle/>
                    <a:p>
                      <a:pPr algn="ctr"/>
                      <a:r>
                        <a:rPr lang="pt-BR" sz="1400" dirty="0" smtClean="0"/>
                        <a:t>2</a:t>
                      </a:r>
                      <a:endParaRPr lang="pt-BR" sz="1400" dirty="0"/>
                    </a:p>
                  </a:txBody>
                  <a:tcPr/>
                </a:tc>
              </a:tr>
              <a:tr h="411427">
                <a:tc>
                  <a:txBody>
                    <a:bodyPr/>
                    <a:lstStyle/>
                    <a:p>
                      <a:pPr algn="ctr"/>
                      <a:r>
                        <a:rPr lang="pt-BR" sz="1400" dirty="0" smtClean="0"/>
                        <a:t>10 – Mata Sul</a:t>
                      </a:r>
                      <a:endParaRPr lang="pt-BR" sz="1400" dirty="0"/>
                    </a:p>
                  </a:txBody>
                  <a:tcPr/>
                </a:tc>
                <a:tc>
                  <a:txBody>
                    <a:bodyPr/>
                    <a:lstStyle/>
                    <a:p>
                      <a:r>
                        <a:rPr lang="pt-BR" sz="1200" dirty="0" smtClean="0"/>
                        <a:t>Rio Formoso</a:t>
                      </a:r>
                      <a:endParaRPr lang="pt-BR" sz="1200" dirty="0"/>
                    </a:p>
                  </a:txBody>
                  <a:tcPr/>
                </a:tc>
                <a:tc>
                  <a:txBody>
                    <a:bodyPr/>
                    <a:lstStyle/>
                    <a:p>
                      <a:pPr algn="ctr"/>
                      <a:r>
                        <a:rPr lang="pt-BR" sz="1400" dirty="0" smtClean="0"/>
                        <a:t>1</a:t>
                      </a:r>
                      <a:endParaRPr lang="pt-BR" sz="1400" dirty="0"/>
                    </a:p>
                  </a:txBody>
                  <a:tcPr/>
                </a:tc>
              </a:tr>
            </a:tbl>
          </a:graphicData>
        </a:graphic>
      </p:graphicFrame>
      <p:sp>
        <p:nvSpPr>
          <p:cNvPr id="4" name="Retângulo 3"/>
          <p:cNvSpPr/>
          <p:nvPr/>
        </p:nvSpPr>
        <p:spPr>
          <a:xfrm>
            <a:off x="232471" y="369054"/>
            <a:ext cx="3832652" cy="400110"/>
          </a:xfrm>
          <a:prstGeom prst="rect">
            <a:avLst/>
          </a:prstGeom>
        </p:spPr>
        <p:txBody>
          <a:bodyPr wrap="none">
            <a:spAutoFit/>
          </a:bodyPr>
          <a:lstStyle/>
          <a:p>
            <a:r>
              <a:rPr lang="pt-BR" sz="2000" b="1" dirty="0" smtClean="0">
                <a:solidFill>
                  <a:schemeClr val="bg1"/>
                </a:solidFill>
              </a:rPr>
              <a:t>COMUNIDADES QUILOMBOLAS PE</a:t>
            </a:r>
            <a:endParaRPr lang="pt-BR" sz="2000" dirty="0"/>
          </a:p>
        </p:txBody>
      </p:sp>
    </p:spTree>
    <p:extLst>
      <p:ext uri="{BB962C8B-B14F-4D97-AF65-F5344CB8AC3E}">
        <p14:creationId xmlns:p14="http://schemas.microsoft.com/office/powerpoint/2010/main" val="410723505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3172611522"/>
              </p:ext>
            </p:extLst>
          </p:nvPr>
        </p:nvGraphicFramePr>
        <p:xfrm>
          <a:off x="619760" y="2722883"/>
          <a:ext cx="7914639" cy="1542862"/>
        </p:xfrm>
        <a:graphic>
          <a:graphicData uri="http://schemas.openxmlformats.org/drawingml/2006/table">
            <a:tbl>
              <a:tblPr firstRow="1" bandRow="1">
                <a:tableStyleId>{5C22544A-7EE6-4342-B048-85BDC9FD1C3A}</a:tableStyleId>
              </a:tblPr>
              <a:tblGrid>
                <a:gridCol w="2638213"/>
                <a:gridCol w="2638213"/>
                <a:gridCol w="2638213"/>
              </a:tblGrid>
              <a:tr h="720008">
                <a:tc>
                  <a:txBody>
                    <a:bodyPr/>
                    <a:lstStyle/>
                    <a:p>
                      <a:pPr algn="ctr"/>
                      <a:r>
                        <a:rPr lang="pt-BR" sz="1400" dirty="0" smtClean="0"/>
                        <a:t>RD</a:t>
                      </a:r>
                      <a:endParaRPr lang="pt-BR" sz="1400" dirty="0"/>
                    </a:p>
                  </a:txBody>
                  <a:tcPr/>
                </a:tc>
                <a:tc>
                  <a:txBody>
                    <a:bodyPr/>
                    <a:lstStyle/>
                    <a:p>
                      <a:pPr algn="ctr"/>
                      <a:r>
                        <a:rPr lang="pt-BR" sz="1400" dirty="0" smtClean="0"/>
                        <a:t>Municípios</a:t>
                      </a:r>
                      <a:endParaRPr lang="pt-BR" sz="1400" dirty="0"/>
                    </a:p>
                  </a:txBody>
                  <a:tcPr/>
                </a:tc>
                <a:tc>
                  <a:txBody>
                    <a:bodyPr/>
                    <a:lstStyle/>
                    <a:p>
                      <a:pPr algn="ctr"/>
                      <a:r>
                        <a:rPr lang="pt-BR" sz="1400" dirty="0" smtClean="0"/>
                        <a:t>Quant. Comunidades Quilombolas</a:t>
                      </a:r>
                      <a:endParaRPr lang="pt-BR" sz="1400" dirty="0"/>
                    </a:p>
                  </a:txBody>
                  <a:tcPr/>
                </a:tc>
              </a:tr>
              <a:tr h="411427">
                <a:tc>
                  <a:txBody>
                    <a:bodyPr/>
                    <a:lstStyle/>
                    <a:p>
                      <a:pPr algn="ctr"/>
                      <a:r>
                        <a:rPr lang="pt-BR" sz="1400" dirty="0" smtClean="0"/>
                        <a:t>11 – Mata Norte</a:t>
                      </a:r>
                      <a:endParaRPr lang="pt-BR" sz="1400" dirty="0"/>
                    </a:p>
                  </a:txBody>
                  <a:tcPr/>
                </a:tc>
                <a:tc>
                  <a:txBody>
                    <a:bodyPr/>
                    <a:lstStyle/>
                    <a:p>
                      <a:r>
                        <a:rPr lang="pt-BR" sz="1400" dirty="0" smtClean="0"/>
                        <a:t>Goiana e Vicência</a:t>
                      </a:r>
                      <a:endParaRPr lang="pt-BR" sz="1400" dirty="0"/>
                    </a:p>
                  </a:txBody>
                  <a:tcPr/>
                </a:tc>
                <a:tc>
                  <a:txBody>
                    <a:bodyPr/>
                    <a:lstStyle/>
                    <a:p>
                      <a:pPr algn="ctr"/>
                      <a:r>
                        <a:rPr lang="pt-BR" sz="1400" dirty="0" smtClean="0"/>
                        <a:t>2</a:t>
                      </a:r>
                      <a:endParaRPr lang="pt-BR" sz="1400" dirty="0"/>
                    </a:p>
                  </a:txBody>
                  <a:tcPr/>
                </a:tc>
              </a:tr>
              <a:tr h="411427">
                <a:tc>
                  <a:txBody>
                    <a:bodyPr/>
                    <a:lstStyle/>
                    <a:p>
                      <a:pPr algn="ctr"/>
                      <a:r>
                        <a:rPr lang="pt-BR" sz="1400" dirty="0" smtClean="0"/>
                        <a:t>12 – Região Metropolitana</a:t>
                      </a:r>
                      <a:endParaRPr lang="pt-BR" sz="1400" dirty="0"/>
                    </a:p>
                  </a:txBody>
                  <a:tcPr/>
                </a:tc>
                <a:tc>
                  <a:txBody>
                    <a:bodyPr/>
                    <a:lstStyle/>
                    <a:p>
                      <a:r>
                        <a:rPr lang="pt-BR" sz="1400" dirty="0" smtClean="0"/>
                        <a:t>Olinda e Ipojuca</a:t>
                      </a:r>
                      <a:endParaRPr lang="pt-BR" sz="1400" dirty="0"/>
                    </a:p>
                  </a:txBody>
                  <a:tcPr/>
                </a:tc>
                <a:tc>
                  <a:txBody>
                    <a:bodyPr/>
                    <a:lstStyle/>
                    <a:p>
                      <a:pPr algn="ctr"/>
                      <a:r>
                        <a:rPr lang="pt-BR" sz="1400" dirty="0" smtClean="0"/>
                        <a:t>2</a:t>
                      </a:r>
                      <a:endParaRPr lang="pt-BR" sz="1400" dirty="0"/>
                    </a:p>
                  </a:txBody>
                  <a:tcPr/>
                </a:tc>
              </a:tr>
            </a:tbl>
          </a:graphicData>
        </a:graphic>
      </p:graphicFrame>
      <p:sp>
        <p:nvSpPr>
          <p:cNvPr id="5" name="Retângulo 4"/>
          <p:cNvSpPr/>
          <p:nvPr/>
        </p:nvSpPr>
        <p:spPr>
          <a:xfrm>
            <a:off x="232471" y="369054"/>
            <a:ext cx="3832652" cy="400110"/>
          </a:xfrm>
          <a:prstGeom prst="rect">
            <a:avLst/>
          </a:prstGeom>
        </p:spPr>
        <p:txBody>
          <a:bodyPr wrap="none">
            <a:spAutoFit/>
          </a:bodyPr>
          <a:lstStyle/>
          <a:p>
            <a:r>
              <a:rPr lang="pt-BR" sz="2000" b="1" dirty="0" smtClean="0">
                <a:solidFill>
                  <a:schemeClr val="bg1"/>
                </a:solidFill>
              </a:rPr>
              <a:t>COMUNIDADES QUILOMBOLAS PE</a:t>
            </a:r>
            <a:endParaRPr lang="pt-BR" sz="2000" dirty="0"/>
          </a:p>
        </p:txBody>
      </p:sp>
    </p:spTree>
    <p:extLst>
      <p:ext uri="{BB962C8B-B14F-4D97-AF65-F5344CB8AC3E}">
        <p14:creationId xmlns:p14="http://schemas.microsoft.com/office/powerpoint/2010/main" val="222980054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800" b="1" dirty="0" smtClean="0">
                <a:solidFill>
                  <a:schemeClr val="tx1"/>
                </a:solidFill>
              </a:rPr>
              <a:t>COMUNIDADES QUILOMBOLAS </a:t>
            </a:r>
          </a:p>
          <a:p>
            <a:pPr algn="ctr"/>
            <a:endParaRPr lang="pt-BR" b="1" dirty="0" smtClean="0">
              <a:solidFill>
                <a:schemeClr val="tx1"/>
              </a:solidFill>
            </a:endParaRPr>
          </a:p>
          <a:p>
            <a:pPr algn="ctr"/>
            <a:endParaRPr lang="pt-BR" b="1" dirty="0">
              <a:solidFill>
                <a:schemeClr val="tx1"/>
              </a:solidFill>
            </a:endParaRPr>
          </a:p>
          <a:p>
            <a:pPr algn="just"/>
            <a:r>
              <a:rPr lang="pt-BR" sz="2000" dirty="0">
                <a:solidFill>
                  <a:schemeClr val="tx1"/>
                </a:solidFill>
              </a:rPr>
              <a:t>Os desafios impostos pelo reconhecimento da dívida histórica do Estado para com a população negra, em especial as Comunidades Quilombolas, gera um imperativo de reflexão no contexto de execução da Política de Assistência Social. </a:t>
            </a:r>
            <a:r>
              <a:rPr lang="pt-BR" sz="2000" b="1" dirty="0">
                <a:solidFill>
                  <a:schemeClr val="tx1"/>
                </a:solidFill>
              </a:rPr>
              <a:t>Temos de modo evidente em nosso cotidiano de atuação uma clara composição racial do público que é cotidianamente usuário do conjunto de ações da Política de Assistência social. </a:t>
            </a:r>
            <a:r>
              <a:rPr lang="pt-BR" sz="2000" dirty="0">
                <a:solidFill>
                  <a:schemeClr val="tx1"/>
                </a:solidFill>
              </a:rPr>
              <a:t>Os dados oficiais originados nos diferentes órgãos governamentais que se voltam para a análise da questão social no nosso país revelam de modo inconteste que </a:t>
            </a:r>
            <a:r>
              <a:rPr lang="pt-BR" sz="2000" b="1" dirty="0">
                <a:solidFill>
                  <a:schemeClr val="tx1"/>
                </a:solidFill>
              </a:rPr>
              <a:t>a pobreza e extrema pobreza tem </a:t>
            </a:r>
            <a:r>
              <a:rPr lang="pt-BR" sz="2000" b="1" dirty="0" smtClean="0">
                <a:solidFill>
                  <a:schemeClr val="tx1"/>
                </a:solidFill>
              </a:rPr>
              <a:t>cor, </a:t>
            </a:r>
            <a:r>
              <a:rPr lang="pt-BR" sz="2000" b="1" dirty="0">
                <a:solidFill>
                  <a:schemeClr val="tx1"/>
                </a:solidFill>
              </a:rPr>
              <a:t>e ela é </a:t>
            </a:r>
            <a:r>
              <a:rPr lang="pt-BR" sz="2000" b="1" dirty="0" smtClean="0">
                <a:solidFill>
                  <a:schemeClr val="tx1"/>
                </a:solidFill>
              </a:rPr>
              <a:t>negra</a:t>
            </a:r>
            <a:r>
              <a:rPr lang="pt-BR" sz="2000" dirty="0" smtClean="0">
                <a:solidFill>
                  <a:schemeClr val="tx1"/>
                </a:solidFill>
              </a:rPr>
              <a:t> (SILVA, 2017).</a:t>
            </a:r>
            <a:endParaRPr lang="pt-BR" sz="2000" dirty="0">
              <a:solidFill>
                <a:schemeClr val="tx1"/>
              </a:solidFill>
            </a:endParaRPr>
          </a:p>
          <a:p>
            <a:pPr algn="just"/>
            <a:endParaRPr lang="pt-BR" b="1" dirty="0" smtClean="0">
              <a:solidFill>
                <a:schemeClr val="tx1"/>
              </a:solidFill>
            </a:endParaRPr>
          </a:p>
          <a:p>
            <a:pPr algn="ctr"/>
            <a:endParaRPr lang="pt-BR" b="1" dirty="0">
              <a:solidFill>
                <a:schemeClr val="tx1"/>
              </a:solidFill>
            </a:endParaRPr>
          </a:p>
          <a:p>
            <a:pPr algn="just"/>
            <a:endParaRPr lang="pt-BR" dirty="0" smtClean="0">
              <a:solidFill>
                <a:schemeClr val="tx1"/>
              </a:solidFill>
            </a:endParaRPr>
          </a:p>
          <a:p>
            <a:pPr algn="just"/>
            <a:endParaRPr lang="pt-BR"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3095679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416560" y="1473200"/>
            <a:ext cx="8483600" cy="46532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pt-BR" sz="2800" b="1" dirty="0" smtClean="0"/>
              <a:t>POVOS E COMUNIDADES TRADICIONAIS</a:t>
            </a:r>
          </a:p>
          <a:p>
            <a:pPr algn="just"/>
            <a:endParaRPr lang="pt-BR" b="1" dirty="0" smtClean="0"/>
          </a:p>
          <a:p>
            <a:pPr algn="just"/>
            <a:endParaRPr lang="pt-BR" b="1" dirty="0" smtClean="0"/>
          </a:p>
          <a:p>
            <a:pPr algn="just"/>
            <a:r>
              <a:rPr lang="pt-BR" sz="2400" dirty="0" smtClean="0"/>
              <a:t>Grupos </a:t>
            </a:r>
            <a:r>
              <a:rPr lang="pt-BR" sz="2400" dirty="0"/>
              <a:t>culturalmente diferenciados e que se reconhecem como tais, que possuem formas próprias de organização social, que ocupam e usam territórios e recursos naturais como condição para sua reprodução cultural, social, religiosa, ancestral e econômica, utilizando conhecimentos, inovações e práticas gerados e transmitidos pela tradição (Decreto nº 6.040).</a:t>
            </a: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2069845452"/>
      </p:ext>
    </p:extLst>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800" b="1" dirty="0" smtClean="0">
                <a:solidFill>
                  <a:schemeClr val="tx1"/>
                </a:solidFill>
              </a:rPr>
              <a:t>COMUNIDADES QUILOMBOLAS</a:t>
            </a:r>
            <a:r>
              <a:rPr lang="pt-BR" b="1" dirty="0" smtClean="0">
                <a:solidFill>
                  <a:schemeClr val="tx1"/>
                </a:solidFill>
              </a:rPr>
              <a:t> </a:t>
            </a:r>
          </a:p>
          <a:p>
            <a:pPr algn="ctr"/>
            <a:endParaRPr lang="pt-BR" b="1" dirty="0" smtClean="0">
              <a:solidFill>
                <a:schemeClr val="tx1"/>
              </a:solidFill>
            </a:endParaRPr>
          </a:p>
          <a:p>
            <a:pPr algn="ctr"/>
            <a:endParaRPr lang="pt-BR" b="1" dirty="0">
              <a:solidFill>
                <a:schemeClr val="tx1"/>
              </a:solidFill>
            </a:endParaRPr>
          </a:p>
          <a:p>
            <a:pPr algn="just"/>
            <a:r>
              <a:rPr lang="pt-BR" sz="2400" dirty="0" smtClean="0">
                <a:solidFill>
                  <a:schemeClr val="tx1"/>
                </a:solidFill>
              </a:rPr>
              <a:t>Tal </a:t>
            </a:r>
            <a:r>
              <a:rPr lang="pt-BR" sz="2400" dirty="0">
                <a:solidFill>
                  <a:schemeClr val="tx1"/>
                </a:solidFill>
              </a:rPr>
              <a:t>realidade, apesar de evidente, ainda não é adequadamente abordada nas nossas estratégias de ação, planejamento, decisões políticas, produções acadêmicas e </a:t>
            </a:r>
            <a:r>
              <a:rPr lang="pt-BR" sz="2400" dirty="0" smtClean="0">
                <a:solidFill>
                  <a:schemeClr val="tx1"/>
                </a:solidFill>
              </a:rPr>
              <a:t>discussões. </a:t>
            </a:r>
            <a:r>
              <a:rPr lang="pt-BR" sz="2400" dirty="0">
                <a:solidFill>
                  <a:schemeClr val="tx1"/>
                </a:solidFill>
              </a:rPr>
              <a:t>Enquanto política setorial ainda precisamos avançar muito no enfrentamento dos desafios de superação do racismo em nossas práticas profissionais e também como pauta de reflexão junto aos usuários dos serviços </a:t>
            </a:r>
            <a:r>
              <a:rPr lang="pt-BR" sz="2400" dirty="0" smtClean="0">
                <a:solidFill>
                  <a:schemeClr val="tx1"/>
                </a:solidFill>
              </a:rPr>
              <a:t>socioassistenciais (SILVA, 2017).</a:t>
            </a:r>
            <a:endParaRPr lang="pt-BR" sz="2400" dirty="0">
              <a:solidFill>
                <a:schemeClr val="tx1"/>
              </a:solidFill>
            </a:endParaRPr>
          </a:p>
          <a:p>
            <a:pPr algn="just"/>
            <a:endParaRPr lang="pt-BR" b="1" dirty="0" smtClean="0">
              <a:solidFill>
                <a:schemeClr val="tx1"/>
              </a:solidFill>
            </a:endParaRPr>
          </a:p>
          <a:p>
            <a:pPr algn="ctr"/>
            <a:endParaRPr lang="pt-BR" b="1" dirty="0">
              <a:solidFill>
                <a:schemeClr val="tx1"/>
              </a:solidFill>
            </a:endParaRPr>
          </a:p>
          <a:p>
            <a:pPr algn="just"/>
            <a:endParaRPr lang="pt-BR" dirty="0" smtClean="0">
              <a:solidFill>
                <a:schemeClr val="tx1"/>
              </a:solidFill>
            </a:endParaRPr>
          </a:p>
          <a:p>
            <a:pPr algn="just"/>
            <a:endParaRPr lang="pt-BR"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857429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b="1" dirty="0" smtClean="0">
                <a:solidFill>
                  <a:schemeClr val="tx1"/>
                </a:solidFill>
              </a:rPr>
              <a:t>COMUNIDADES E POVOS TRADICIONAIS: DESAFIOS À IMPLEMENTAÇÃO DE POLÍTICAS PÚBLICAS</a:t>
            </a:r>
          </a:p>
          <a:p>
            <a:pPr algn="ctr"/>
            <a:endParaRPr lang="pt-BR" b="1" dirty="0" smtClean="0">
              <a:solidFill>
                <a:schemeClr val="tx1"/>
              </a:solidFill>
            </a:endParaRPr>
          </a:p>
          <a:p>
            <a:pPr algn="ctr"/>
            <a:endParaRPr lang="pt-BR" b="1" dirty="0">
              <a:solidFill>
                <a:schemeClr val="tx1"/>
              </a:solidFill>
            </a:endParaRPr>
          </a:p>
          <a:p>
            <a:pPr marL="285750" indent="-285750" algn="just">
              <a:lnSpc>
                <a:spcPct val="200000"/>
              </a:lnSpc>
              <a:buFont typeface="Wingdings" panose="05000000000000000000" pitchFamily="2" charset="2"/>
              <a:buChar char="ü"/>
            </a:pPr>
            <a:r>
              <a:rPr lang="pt-BR" b="1" dirty="0" smtClean="0">
                <a:solidFill>
                  <a:schemeClr val="tx1"/>
                </a:solidFill>
              </a:rPr>
              <a:t>O que estas comunidades esperam das políticas públicas?</a:t>
            </a:r>
          </a:p>
          <a:p>
            <a:pPr marL="285750" indent="-285750" algn="just">
              <a:lnSpc>
                <a:spcPct val="200000"/>
              </a:lnSpc>
              <a:buFont typeface="Wingdings" panose="05000000000000000000" pitchFamily="2" charset="2"/>
              <a:buChar char="ü"/>
            </a:pPr>
            <a:r>
              <a:rPr lang="pt-BR" b="1" dirty="0" smtClean="0">
                <a:solidFill>
                  <a:schemeClr val="tx1"/>
                </a:solidFill>
              </a:rPr>
              <a:t>Como elas compreendem estas intervenções?</a:t>
            </a:r>
          </a:p>
          <a:p>
            <a:pPr marL="285750" indent="-285750" algn="just">
              <a:lnSpc>
                <a:spcPct val="200000"/>
              </a:lnSpc>
              <a:buFont typeface="Wingdings" panose="05000000000000000000" pitchFamily="2" charset="2"/>
              <a:buChar char="ü"/>
            </a:pPr>
            <a:r>
              <a:rPr lang="pt-BR" b="1" dirty="0" smtClean="0">
                <a:solidFill>
                  <a:schemeClr val="tx1"/>
                </a:solidFill>
              </a:rPr>
              <a:t>Como estas políticas públicas podem se efetivar em suas realidades e melhorar a qualidade de vida de seus integrantes sem ferir os seus valores e crenças?</a:t>
            </a:r>
          </a:p>
          <a:p>
            <a:pPr algn="ctr"/>
            <a:endParaRPr lang="pt-BR" b="1" dirty="0">
              <a:solidFill>
                <a:schemeClr val="tx1"/>
              </a:solidFill>
            </a:endParaRPr>
          </a:p>
          <a:p>
            <a:pPr algn="just"/>
            <a:endParaRPr lang="pt-BR" dirty="0" smtClean="0">
              <a:solidFill>
                <a:schemeClr val="tx1"/>
              </a:solidFill>
            </a:endParaRPr>
          </a:p>
          <a:p>
            <a:pPr algn="just"/>
            <a:endParaRPr lang="pt-BR"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10760378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b="1" dirty="0">
                <a:solidFill>
                  <a:schemeClr val="tx1"/>
                </a:solidFill>
              </a:rPr>
              <a:t>COMUNIDADES E POVOS TRADICIONAIS: DESAFIOS À IMPLEMENTAÇÃO DE POLÍTICAS PÚBLICAS</a:t>
            </a:r>
          </a:p>
          <a:p>
            <a:pPr algn="ctr"/>
            <a:endParaRPr lang="pt-BR" b="1" dirty="0" smtClean="0">
              <a:solidFill>
                <a:schemeClr val="tx1"/>
              </a:solidFill>
            </a:endParaRPr>
          </a:p>
          <a:p>
            <a:pPr algn="just"/>
            <a:r>
              <a:rPr lang="pt-BR" dirty="0">
                <a:solidFill>
                  <a:schemeClr val="tx1"/>
                </a:solidFill>
              </a:rPr>
              <a:t>O que é imprescindível aqui é compreender que </a:t>
            </a:r>
            <a:r>
              <a:rPr lang="pt-BR" b="1" dirty="0">
                <a:solidFill>
                  <a:schemeClr val="tx1"/>
                </a:solidFill>
              </a:rPr>
              <a:t>os povos e comunidades tradicionais precisam ser considerados em seu próprio modo de vida</a:t>
            </a:r>
            <a:r>
              <a:rPr lang="pt-BR" dirty="0">
                <a:solidFill>
                  <a:schemeClr val="tx1"/>
                </a:solidFill>
              </a:rPr>
              <a:t> e que as ações das políticas públicas devem estrar orientadas pelo diferencial étnico que perpassa todas as relações sociais destes contextos. Deste modo, a infância, a velhice, os rituais de iniciação à vida adulta, os ciclos anuais que demarcam a vida destas comunidades, seu sistema de valores, crenças e modos de vida, suas formas tradicionais de lidar com conflitos, relações de parentesco, afetividade ou saúde devem ser objeto de reflexão para as equipes que irão atuar nesta comunidade diretamente ou prestar serviços aos seus integrantes, pois, estas características impactam diretamente no modo como estas comunidades acessam as políticas públicas ou continuam a ser sistematicamente excluídas.</a:t>
            </a:r>
            <a:endParaRPr lang="pt-BR" b="1" dirty="0" smtClean="0">
              <a:solidFill>
                <a:schemeClr val="tx1"/>
              </a:solidFill>
            </a:endParaRPr>
          </a:p>
          <a:p>
            <a:pPr algn="ctr"/>
            <a:endParaRPr lang="pt-BR" b="1" dirty="0">
              <a:solidFill>
                <a:schemeClr val="tx1"/>
              </a:solidFill>
            </a:endParaRPr>
          </a:p>
          <a:p>
            <a:pPr algn="just"/>
            <a:endParaRPr lang="pt-BR" dirty="0" smtClean="0">
              <a:solidFill>
                <a:schemeClr val="tx1"/>
              </a:solidFill>
            </a:endParaRPr>
          </a:p>
          <a:p>
            <a:pPr algn="just"/>
            <a:endParaRPr lang="pt-BR"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10046736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b="1" dirty="0">
                <a:solidFill>
                  <a:schemeClr val="tx1"/>
                </a:solidFill>
              </a:rPr>
              <a:t>COMUNIDADES E POVOS TRADICIONAIS: DESAFIOS À IMPLEMENTAÇÃO DE POLÍTICAS PÚBLICAS</a:t>
            </a:r>
          </a:p>
          <a:p>
            <a:pPr algn="ctr"/>
            <a:endParaRPr lang="pt-BR" b="1" dirty="0" smtClean="0">
              <a:solidFill>
                <a:schemeClr val="tx1"/>
              </a:solidFill>
            </a:endParaRPr>
          </a:p>
          <a:p>
            <a:pPr algn="just"/>
            <a:r>
              <a:rPr lang="pt-BR" dirty="0">
                <a:solidFill>
                  <a:schemeClr val="tx1"/>
                </a:solidFill>
              </a:rPr>
              <a:t>Partindo do que Cardoso de Oliveira (2006, p.175) desenvolve como conceito de “fusão de horizontes”, ao pensar a relação entre indígenas e sociedade ocidental, ressaltamos que não é possível esquecer que o contexto </a:t>
            </a:r>
            <a:r>
              <a:rPr lang="pt-BR" dirty="0" err="1">
                <a:solidFill>
                  <a:schemeClr val="tx1"/>
                </a:solidFill>
              </a:rPr>
              <a:t>interétnico</a:t>
            </a:r>
            <a:r>
              <a:rPr lang="pt-BR" dirty="0">
                <a:solidFill>
                  <a:schemeClr val="tx1"/>
                </a:solidFill>
              </a:rPr>
              <a:t> está imerso em uma indisfarçável hierarquização de uma cultura sobre a outra o que reflete a dominação ocidental sobre as comunidades tradicionais, em especial as indígenas. Esta relação de poder se atualiza através da hegemonia do discurso ocidental direcionado a estas comunidades. Com isso Cardoso busca argumentar que o diálogo com as comunidades tradicionais é sempre hierarquizado por estar submetido às regras hegemônicas ocidentais.</a:t>
            </a:r>
            <a:endParaRPr lang="pt-BR" b="1" dirty="0" smtClean="0">
              <a:solidFill>
                <a:schemeClr val="tx1"/>
              </a:solidFill>
            </a:endParaRPr>
          </a:p>
          <a:p>
            <a:pPr algn="ctr"/>
            <a:endParaRPr lang="pt-BR" b="1" dirty="0">
              <a:solidFill>
                <a:schemeClr val="tx1"/>
              </a:solidFill>
            </a:endParaRPr>
          </a:p>
          <a:p>
            <a:pPr algn="just"/>
            <a:endParaRPr lang="pt-BR" dirty="0" smtClean="0">
              <a:solidFill>
                <a:schemeClr val="tx1"/>
              </a:solidFill>
            </a:endParaRPr>
          </a:p>
          <a:p>
            <a:pPr algn="just"/>
            <a:endParaRPr lang="pt-BR"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111384897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1600" y="1513840"/>
            <a:ext cx="8869680" cy="45923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800" dirty="0" smtClean="0">
                <a:solidFill>
                  <a:schemeClr val="tx1"/>
                </a:solidFill>
                <a:latin typeface="Comic Sans MS" panose="030F0702030302020204" pitchFamily="66" charset="0"/>
              </a:rPr>
              <a:t>“A gente não pode nascer só de uma mãe, ou só de um pai, não tem filho só de um. E a Tiririca nasce de dois, então é indígena e é quilombola. É um negro com traço de índio, é um índio com traço de negro, mas essa é a relação. Depois de tanto o povo perguntar, eu resumi assim: </a:t>
            </a:r>
            <a:r>
              <a:rPr lang="pt-BR" sz="2800" b="1" dirty="0" smtClean="0">
                <a:solidFill>
                  <a:schemeClr val="tx1"/>
                </a:solidFill>
                <a:latin typeface="Comic Sans MS" panose="030F0702030302020204" pitchFamily="66" charset="0"/>
              </a:rPr>
              <a:t>somos um quilombo-indígena</a:t>
            </a:r>
            <a:r>
              <a:rPr lang="pt-BR" sz="2800" dirty="0" smtClean="0">
                <a:solidFill>
                  <a:schemeClr val="tx1"/>
                </a:solidFill>
                <a:latin typeface="Comic Sans MS" panose="030F0702030302020204" pitchFamily="66" charset="0"/>
              </a:rPr>
              <a:t>”</a:t>
            </a:r>
            <a:endParaRPr lang="pt-BR" sz="2800" dirty="0">
              <a:solidFill>
                <a:schemeClr val="tx1"/>
              </a:solidFill>
            </a:endParaRPr>
          </a:p>
          <a:p>
            <a:pPr algn="r"/>
            <a:endParaRPr lang="pt-BR" sz="1100" dirty="0" smtClean="0">
              <a:solidFill>
                <a:schemeClr val="tx1"/>
              </a:solidFill>
            </a:endParaRPr>
          </a:p>
          <a:p>
            <a:pPr algn="r"/>
            <a:endParaRPr lang="pt-BR" sz="1100" dirty="0">
              <a:solidFill>
                <a:schemeClr val="tx1"/>
              </a:solidFill>
            </a:endParaRPr>
          </a:p>
          <a:p>
            <a:pPr algn="r"/>
            <a:r>
              <a:rPr lang="pt-BR" sz="1100" dirty="0" smtClean="0">
                <a:solidFill>
                  <a:schemeClr val="tx1"/>
                </a:solidFill>
              </a:rPr>
              <a:t>Verinha, liderança do Quilombo-Indígena Tiririca dos Crioulos</a:t>
            </a:r>
            <a:r>
              <a:rPr lang="pt-BR" sz="900" dirty="0" smtClean="0">
                <a:solidFill>
                  <a:schemeClr val="tx1"/>
                </a:solidFill>
              </a:rPr>
              <a:t> </a:t>
            </a:r>
            <a:r>
              <a:rPr lang="pt-BR" sz="800" dirty="0" smtClean="0">
                <a:solidFill>
                  <a:schemeClr val="tx1"/>
                </a:solidFill>
              </a:rPr>
              <a:t> </a:t>
            </a:r>
            <a:endParaRPr lang="pt-BR" sz="800"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1564921622"/>
      </p:ext>
    </p:extLst>
  </p:cSld>
  <p:clrMapOvr>
    <a:masterClrMapping/>
  </p:clrMapOvr>
  <mc:AlternateContent xmlns:mc="http://schemas.openxmlformats.org/markup-compatibility/2006" xmlns:p14="http://schemas.microsoft.com/office/powerpoint/2010/main">
    <mc:Choice Requires="p14">
      <p:transition spd="slow" p14:dur="1500">
        <p:comb/>
      </p:transition>
    </mc:Choice>
    <mc:Fallback xmlns="">
      <p:transition spd="slow">
        <p:comb/>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82880" y="1442720"/>
            <a:ext cx="8869680" cy="45923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2000" b="1" dirty="0" smtClean="0">
                <a:solidFill>
                  <a:schemeClr val="tx1"/>
                </a:solidFill>
              </a:rPr>
              <a:t>Aspectos fundamentais para efetivação de uma Política Pública em contexto </a:t>
            </a:r>
            <a:r>
              <a:rPr lang="pt-BR" sz="2000" b="1" dirty="0" err="1" smtClean="0">
                <a:solidFill>
                  <a:schemeClr val="tx1"/>
                </a:solidFill>
              </a:rPr>
              <a:t>interétnico</a:t>
            </a:r>
            <a:r>
              <a:rPr lang="pt-BR" sz="2000" b="1" dirty="0" smtClean="0">
                <a:solidFill>
                  <a:schemeClr val="tx1"/>
                </a:solidFill>
              </a:rPr>
              <a:t> (BRASIL, 2016, p.38):</a:t>
            </a:r>
          </a:p>
          <a:p>
            <a:pPr algn="just"/>
            <a:endParaRPr lang="pt-BR" sz="2000" b="1" dirty="0">
              <a:solidFill>
                <a:schemeClr val="tx1"/>
              </a:solidFill>
            </a:endParaRPr>
          </a:p>
          <a:p>
            <a:pPr marL="342900" indent="-342900" algn="just">
              <a:buFont typeface="Arial" panose="020B0604020202020204" pitchFamily="34" charset="0"/>
              <a:buChar char="•"/>
            </a:pPr>
            <a:r>
              <a:rPr lang="pt-BR" sz="2000" i="1" dirty="0" smtClean="0">
                <a:solidFill>
                  <a:schemeClr val="tx1"/>
                </a:solidFill>
              </a:rPr>
              <a:t>Consciência crítica e espírito pesquisador por parte das equipes técnicas;</a:t>
            </a:r>
          </a:p>
          <a:p>
            <a:pPr marL="342900" indent="-342900" algn="just">
              <a:buFont typeface="Arial" panose="020B0604020202020204" pitchFamily="34" charset="0"/>
              <a:buChar char="•"/>
            </a:pPr>
            <a:r>
              <a:rPr lang="pt-BR" sz="2000" i="1" dirty="0" smtClean="0">
                <a:solidFill>
                  <a:schemeClr val="tx1"/>
                </a:solidFill>
              </a:rPr>
              <a:t>Equipe de Referência Multidisciplinar que deve contar com uma/um </a:t>
            </a:r>
            <a:r>
              <a:rPr lang="pt-BR" sz="2000" b="1" i="1" dirty="0" smtClean="0">
                <a:solidFill>
                  <a:schemeClr val="tx1"/>
                </a:solidFill>
              </a:rPr>
              <a:t>profissional da Antropologia</a:t>
            </a:r>
            <a:r>
              <a:rPr lang="pt-BR" sz="2000" i="1" dirty="0" smtClean="0">
                <a:solidFill>
                  <a:schemeClr val="tx1"/>
                </a:solidFill>
              </a:rPr>
              <a:t> e/ou com </a:t>
            </a:r>
            <a:r>
              <a:rPr lang="pt-BR" sz="2000" b="1" i="1" dirty="0" smtClean="0">
                <a:solidFill>
                  <a:schemeClr val="tx1"/>
                </a:solidFill>
              </a:rPr>
              <a:t>Assessoria Antropológica</a:t>
            </a:r>
            <a:r>
              <a:rPr lang="pt-BR" sz="2000" i="1" dirty="0" smtClean="0">
                <a:solidFill>
                  <a:schemeClr val="tx1"/>
                </a:solidFill>
              </a:rPr>
              <a:t>;</a:t>
            </a:r>
          </a:p>
          <a:p>
            <a:pPr marL="342900" indent="-342900" algn="just">
              <a:buFont typeface="Arial" panose="020B0604020202020204" pitchFamily="34" charset="0"/>
              <a:buChar char="•"/>
            </a:pPr>
            <a:r>
              <a:rPr lang="pt-BR" sz="2000" i="1" dirty="0" smtClean="0">
                <a:solidFill>
                  <a:schemeClr val="tx1"/>
                </a:solidFill>
              </a:rPr>
              <a:t>Adoção de abordagem e procedimentos metodológicos pautados no diálogo e no respeito intercultural;</a:t>
            </a:r>
          </a:p>
          <a:p>
            <a:pPr marL="342900" indent="-342900" algn="just">
              <a:buFont typeface="Arial" panose="020B0604020202020204" pitchFamily="34" charset="0"/>
              <a:buChar char="•"/>
            </a:pPr>
            <a:r>
              <a:rPr lang="pt-BR" sz="2000" i="1" dirty="0" smtClean="0">
                <a:solidFill>
                  <a:schemeClr val="tx1"/>
                </a:solidFill>
              </a:rPr>
              <a:t>Conhecimento do território e da cultura dos povos e comunidades tradicionais;</a:t>
            </a:r>
          </a:p>
          <a:p>
            <a:pPr marL="342900" indent="-342900" algn="just">
              <a:buFont typeface="Arial" panose="020B0604020202020204" pitchFamily="34" charset="0"/>
              <a:buChar char="•"/>
            </a:pPr>
            <a:r>
              <a:rPr lang="pt-BR" sz="2000" i="1" dirty="0" smtClean="0">
                <a:solidFill>
                  <a:schemeClr val="tx1"/>
                </a:solidFill>
              </a:rPr>
              <a:t>Participação da comunidade no planejamento, acompanhamento, execução e avaliação das ações desenvolvidas;</a:t>
            </a:r>
          </a:p>
          <a:p>
            <a:pPr marL="342900" indent="-342900" algn="just">
              <a:buFont typeface="Arial" panose="020B0604020202020204" pitchFamily="34" charset="0"/>
              <a:buChar char="•"/>
            </a:pPr>
            <a:r>
              <a:rPr lang="pt-BR" sz="2000" i="1" dirty="0" smtClean="0">
                <a:solidFill>
                  <a:schemeClr val="tx1"/>
                </a:solidFill>
              </a:rPr>
              <a:t>Estudo </a:t>
            </a:r>
            <a:r>
              <a:rPr lang="pt-BR" sz="2000" i="1" dirty="0" err="1" smtClean="0">
                <a:solidFill>
                  <a:schemeClr val="tx1"/>
                </a:solidFill>
              </a:rPr>
              <a:t>socioantropológico</a:t>
            </a:r>
            <a:r>
              <a:rPr lang="pt-BR" sz="2000" i="1" dirty="0" smtClean="0">
                <a:solidFill>
                  <a:schemeClr val="tx1"/>
                </a:solidFill>
              </a:rPr>
              <a:t> do contexto e implementação/oferta das políticas públicas.</a:t>
            </a:r>
            <a:endParaRPr lang="pt-BR" sz="2000" i="1" dirty="0">
              <a:solidFill>
                <a:schemeClr val="tx1"/>
              </a:solidFill>
            </a:endParaRPr>
          </a:p>
          <a:p>
            <a:pPr algn="r"/>
            <a:endParaRPr lang="pt-BR" sz="1100" dirty="0" smtClean="0">
              <a:solidFill>
                <a:schemeClr val="tx1"/>
              </a:solidFill>
            </a:endParaRPr>
          </a:p>
          <a:p>
            <a:pPr algn="r"/>
            <a:endParaRPr lang="pt-BR" sz="1100" dirty="0">
              <a:solidFill>
                <a:schemeClr val="tx1"/>
              </a:solidFill>
            </a:endParaRPr>
          </a:p>
          <a:p>
            <a:pPr algn="r"/>
            <a:r>
              <a:rPr lang="pt-BR" sz="900" dirty="0" smtClean="0">
                <a:solidFill>
                  <a:schemeClr val="tx1"/>
                </a:solidFill>
              </a:rPr>
              <a:t> </a:t>
            </a:r>
            <a:r>
              <a:rPr lang="pt-BR" sz="800" dirty="0" smtClean="0">
                <a:solidFill>
                  <a:schemeClr val="tx1"/>
                </a:solidFill>
              </a:rPr>
              <a:t> </a:t>
            </a:r>
            <a:endParaRPr lang="pt-BR" sz="800"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2149760617"/>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82880" y="1442720"/>
            <a:ext cx="8869680" cy="45923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i="1" dirty="0" smtClean="0">
                <a:solidFill>
                  <a:schemeClr val="tx1"/>
                </a:solidFill>
              </a:rPr>
              <a:t>“</a:t>
            </a:r>
            <a:r>
              <a:rPr lang="pt-BR" sz="2400" i="1" dirty="0">
                <a:solidFill>
                  <a:schemeClr val="tx1"/>
                </a:solidFill>
              </a:rPr>
              <a:t>Ao mesmo tempo em que os grupos socialmente discriminados lançam um olhar para a sociedade, formam-se imagens a partir do modo como uma sociedade se vê refletida pelos olhos do outro. Essas imagens não são estáticas, pois “permitem alterações, tanto na minha </a:t>
            </a:r>
            <a:r>
              <a:rPr lang="pt-BR" sz="2400" i="1" dirty="0" err="1">
                <a:solidFill>
                  <a:schemeClr val="tx1"/>
                </a:solidFill>
              </a:rPr>
              <a:t>auto-imagem</a:t>
            </a:r>
            <a:r>
              <a:rPr lang="pt-BR" sz="2400" i="1" dirty="0">
                <a:solidFill>
                  <a:schemeClr val="tx1"/>
                </a:solidFill>
              </a:rPr>
              <a:t> como na minha conduta, e este termo deve ser aqui tomado em seu sentido literal, </a:t>
            </a:r>
            <a:r>
              <a:rPr lang="pt-BR" sz="2400" i="1" dirty="0" err="1">
                <a:solidFill>
                  <a:schemeClr val="tx1"/>
                </a:solidFill>
              </a:rPr>
              <a:t>alter</a:t>
            </a:r>
            <a:r>
              <a:rPr lang="pt-BR" sz="2400" i="1" dirty="0">
                <a:solidFill>
                  <a:schemeClr val="tx1"/>
                </a:solidFill>
              </a:rPr>
              <a:t>/ações – as ações que assumo em função do outro</a:t>
            </a:r>
            <a:r>
              <a:rPr lang="pt-BR" sz="2400" i="1" dirty="0" smtClean="0">
                <a:solidFill>
                  <a:schemeClr val="tx1"/>
                </a:solidFill>
              </a:rPr>
              <a:t>”</a:t>
            </a:r>
          </a:p>
          <a:p>
            <a:pPr algn="ctr"/>
            <a:endParaRPr lang="pt-BR" i="1" dirty="0">
              <a:solidFill>
                <a:schemeClr val="tx1"/>
              </a:solidFill>
            </a:endParaRPr>
          </a:p>
          <a:p>
            <a:pPr algn="r"/>
            <a:r>
              <a:rPr lang="pt-BR" sz="1600" dirty="0" smtClean="0">
                <a:solidFill>
                  <a:schemeClr val="tx1"/>
                </a:solidFill>
              </a:rPr>
              <a:t>NOVAES, 1993 apud GOMES, 2005, p.42</a:t>
            </a:r>
          </a:p>
          <a:p>
            <a:pPr algn="r"/>
            <a:endParaRPr lang="pt-BR" sz="1100" dirty="0">
              <a:solidFill>
                <a:schemeClr val="tx1"/>
              </a:solidFill>
            </a:endParaRPr>
          </a:p>
          <a:p>
            <a:pPr algn="r"/>
            <a:r>
              <a:rPr lang="pt-BR" sz="900" dirty="0" smtClean="0">
                <a:solidFill>
                  <a:schemeClr val="tx1"/>
                </a:solidFill>
              </a:rPr>
              <a:t> </a:t>
            </a:r>
            <a:r>
              <a:rPr lang="pt-BR" sz="800" dirty="0" smtClean="0">
                <a:solidFill>
                  <a:schemeClr val="tx1"/>
                </a:solidFill>
              </a:rPr>
              <a:t> </a:t>
            </a:r>
            <a:endParaRPr lang="pt-BR" sz="800" dirty="0">
              <a:solidFill>
                <a:schemeClr val="tx1"/>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schemeClr val="bg1"/>
                </a:solidFill>
              </a:rPr>
              <a:t>POVOS TRADICIONAIS</a:t>
            </a:r>
            <a:endParaRPr lang="pt-BR" sz="2800" dirty="0"/>
          </a:p>
        </p:txBody>
      </p:sp>
    </p:spTree>
    <p:extLst>
      <p:ext uri="{BB962C8B-B14F-4D97-AF65-F5344CB8AC3E}">
        <p14:creationId xmlns:p14="http://schemas.microsoft.com/office/powerpoint/2010/main" val="1314160950"/>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2880" y="1503680"/>
            <a:ext cx="8544560" cy="4462760"/>
          </a:xfrm>
          <a:prstGeom prst="rect">
            <a:avLst/>
          </a:prstGeom>
          <a:noFill/>
        </p:spPr>
        <p:txBody>
          <a:bodyPr wrap="square" rtlCol="0">
            <a:spAutoFit/>
          </a:bodyPr>
          <a:lstStyle/>
          <a:p>
            <a:pPr algn="just"/>
            <a:r>
              <a:rPr lang="pt-BR" sz="1600" b="1" dirty="0" smtClean="0"/>
              <a:t>REFERÊNCIAS BIBLIOGRÁFICAS</a:t>
            </a:r>
          </a:p>
          <a:p>
            <a:pPr algn="just"/>
            <a:endParaRPr lang="pt-BR" sz="1600" b="1" dirty="0"/>
          </a:p>
          <a:p>
            <a:pPr algn="just">
              <a:lnSpc>
                <a:spcPct val="150000"/>
              </a:lnSpc>
            </a:pPr>
            <a:r>
              <a:rPr lang="pt-BR" sz="1400" dirty="0"/>
              <a:t>BRASIL. Constituição (1988). </a:t>
            </a:r>
            <a:r>
              <a:rPr lang="pt-BR" sz="1400" b="1" dirty="0"/>
              <a:t>Constituição da República Federativa do Brasil de 1988</a:t>
            </a:r>
            <a:r>
              <a:rPr lang="pt-BR" sz="1400" dirty="0"/>
              <a:t>. Promulgada em 5 de outubro de 1988.  </a:t>
            </a:r>
            <a:endParaRPr lang="pt-BR" sz="1400" dirty="0" smtClean="0"/>
          </a:p>
          <a:p>
            <a:pPr algn="just">
              <a:lnSpc>
                <a:spcPct val="150000"/>
              </a:lnSpc>
            </a:pPr>
            <a:r>
              <a:rPr lang="pt-BR" sz="1400" dirty="0"/>
              <a:t>BRASIL. Secretaria de Políticas de Promoção da Igualdade Racial. </a:t>
            </a:r>
            <a:r>
              <a:rPr lang="pt-BR" sz="1400" i="1" dirty="0"/>
              <a:t>Guia de Políticas Públicas para Comunidades Quilombolas</a:t>
            </a:r>
            <a:r>
              <a:rPr lang="pt-BR" sz="1400" dirty="0"/>
              <a:t>. Brasília: SEPPIR, 2013</a:t>
            </a:r>
            <a:r>
              <a:rPr lang="pt-BR" sz="1400" dirty="0" smtClean="0"/>
              <a:t>.</a:t>
            </a:r>
            <a:endParaRPr lang="pt-BR" sz="1400" dirty="0"/>
          </a:p>
          <a:p>
            <a:pPr>
              <a:lnSpc>
                <a:spcPct val="150000"/>
              </a:lnSpc>
            </a:pPr>
            <a:r>
              <a:rPr lang="pt-BR" sz="1400" dirty="0"/>
              <a:t>BRASIL. Secretaria Nacional de Assistência Social (org.). </a:t>
            </a:r>
            <a:r>
              <a:rPr lang="pt-BR" sz="1400" b="1" dirty="0"/>
              <a:t>Trabalho Social com Famílias Indígenas</a:t>
            </a:r>
            <a:r>
              <a:rPr lang="pt-BR" sz="1400" dirty="0"/>
              <a:t>: Proteção Social Básica para uma oferta culturalmente adequada. Brasília: MDSA, 2016.</a:t>
            </a:r>
          </a:p>
          <a:p>
            <a:pPr>
              <a:lnSpc>
                <a:spcPct val="150000"/>
              </a:lnSpc>
            </a:pPr>
            <a:r>
              <a:rPr lang="pt-BR" sz="1400" dirty="0"/>
              <a:t>BRASIL. Decreto nº 6.040, de 7 de fevereiro de 2007. Institui a </a:t>
            </a:r>
            <a:r>
              <a:rPr lang="pt-BR" sz="1400" b="1" dirty="0"/>
              <a:t>Política Nacional de Desenvolvimento Sustentável dos Povos e Comunidades Tradicionais</a:t>
            </a:r>
            <a:r>
              <a:rPr lang="pt-BR" sz="1400" dirty="0"/>
              <a:t>. Disponível em: </a:t>
            </a:r>
            <a:r>
              <a:rPr lang="pt-BR" sz="1400" u="sng" dirty="0">
                <a:hlinkClick r:id="rId2"/>
              </a:rPr>
              <a:t>http://www.planalto.gov.br/ccivil_03/_ato2007-2010/2007/decreto/d6040.htm</a:t>
            </a:r>
            <a:r>
              <a:rPr lang="pt-BR" sz="1400" dirty="0"/>
              <a:t>. Acesso em: 19 abr. 2017</a:t>
            </a:r>
            <a:r>
              <a:rPr lang="pt-BR" sz="1400" dirty="0" smtClean="0"/>
              <a:t>.</a:t>
            </a:r>
          </a:p>
          <a:p>
            <a:pPr>
              <a:lnSpc>
                <a:spcPct val="150000"/>
              </a:lnSpc>
            </a:pPr>
            <a:r>
              <a:rPr lang="pt-BR" sz="1400" dirty="0"/>
              <a:t>GOMES, </a:t>
            </a:r>
            <a:r>
              <a:rPr lang="pt-BR" sz="1400" dirty="0" err="1"/>
              <a:t>Nilma</a:t>
            </a:r>
            <a:r>
              <a:rPr lang="pt-BR" sz="1400" dirty="0"/>
              <a:t> Lino. Alguns termos e conceitos presentes no debate sobre relações raciais no Brasil: uma breve discussão. In: BRASIL. </a:t>
            </a:r>
            <a:r>
              <a:rPr lang="pt-BR" sz="1400" b="1" dirty="0"/>
              <a:t>Educação </a:t>
            </a:r>
            <a:r>
              <a:rPr lang="pt-BR" sz="1400" b="1" dirty="0" err="1"/>
              <a:t>Anti-racista</a:t>
            </a:r>
            <a:r>
              <a:rPr lang="pt-BR" sz="1400" b="1" dirty="0"/>
              <a:t>:</a:t>
            </a:r>
            <a:r>
              <a:rPr lang="pt-BR" sz="1400" dirty="0"/>
              <a:t> caminhos abertos pela Lei Federal nº 10.639/03. Brasília: MEC, Secretaria de Educação Continuada, Alfabetização e Diversidade, 2005.</a:t>
            </a:r>
          </a:p>
        </p:txBody>
      </p:sp>
      <p:sp>
        <p:nvSpPr>
          <p:cNvPr id="3" name="Retângulo 2"/>
          <p:cNvSpPr/>
          <p:nvPr/>
        </p:nvSpPr>
        <p:spPr>
          <a:xfrm>
            <a:off x="476311" y="369054"/>
            <a:ext cx="2303836" cy="523220"/>
          </a:xfrm>
          <a:prstGeom prst="rect">
            <a:avLst/>
          </a:prstGeom>
        </p:spPr>
        <p:txBody>
          <a:bodyPr wrap="none">
            <a:spAutoFit/>
          </a:bodyPr>
          <a:lstStyle/>
          <a:p>
            <a:r>
              <a:rPr lang="pt-BR" sz="2800" b="1" dirty="0" smtClean="0">
                <a:solidFill>
                  <a:schemeClr val="bg1"/>
                </a:solidFill>
              </a:rPr>
              <a:t>BIBLIOGRAFIA</a:t>
            </a:r>
            <a:endParaRPr lang="pt-BR" sz="2800" dirty="0"/>
          </a:p>
        </p:txBody>
      </p:sp>
    </p:spTree>
    <p:extLst>
      <p:ext uri="{BB962C8B-B14F-4D97-AF65-F5344CB8AC3E}">
        <p14:creationId xmlns:p14="http://schemas.microsoft.com/office/powerpoint/2010/main" val="69079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2880" y="1503680"/>
            <a:ext cx="8544560" cy="3785652"/>
          </a:xfrm>
          <a:prstGeom prst="rect">
            <a:avLst/>
          </a:prstGeom>
          <a:noFill/>
        </p:spPr>
        <p:txBody>
          <a:bodyPr wrap="square" rtlCol="0">
            <a:spAutoFit/>
          </a:bodyPr>
          <a:lstStyle/>
          <a:p>
            <a:pPr algn="just"/>
            <a:r>
              <a:rPr lang="pt-BR" sz="1600" b="1" dirty="0" smtClean="0"/>
              <a:t>REFERÊNCIAS BIBLIOGRÁFICAS</a:t>
            </a:r>
          </a:p>
          <a:p>
            <a:pPr algn="just"/>
            <a:endParaRPr lang="pt-BR" sz="1600" b="1" dirty="0" smtClean="0"/>
          </a:p>
          <a:p>
            <a:pPr algn="just"/>
            <a:r>
              <a:rPr lang="pt-BR" sz="1600" dirty="0"/>
              <a:t>MINAS GERAIS. Coordenadoria de Inclusão e Mobilização Sociais (CIMOS). Ministério Público de Minas Gerais (MPMG). </a:t>
            </a:r>
            <a:r>
              <a:rPr lang="pt-BR" sz="1600" b="1" dirty="0"/>
              <a:t>Direitos dos Povos e Comunidades Tradicionais</a:t>
            </a:r>
            <a:r>
              <a:rPr lang="pt-BR" sz="1600" dirty="0"/>
              <a:t>. Belo Horizonte: MPMG, 2014. Disponível em: &lt;</a:t>
            </a:r>
            <a:r>
              <a:rPr lang="pt-BR" sz="1600" u="sng" dirty="0">
                <a:hlinkClick r:id="rId2"/>
              </a:rPr>
              <a:t>http://conflitosambientaismg.lcc.ufmg.br/wp-content/uploads/2014/04/Cartilha-Povos-tradicionais.pdf</a:t>
            </a:r>
            <a:r>
              <a:rPr lang="pt-BR" sz="1600" dirty="0"/>
              <a:t>&gt;. Acesso em: 18 abr. 2017</a:t>
            </a:r>
            <a:r>
              <a:rPr lang="pt-BR" sz="1600" dirty="0" smtClean="0"/>
              <a:t>.</a:t>
            </a:r>
          </a:p>
          <a:p>
            <a:pPr algn="just"/>
            <a:r>
              <a:rPr lang="pt-BR" sz="1600" dirty="0" smtClean="0"/>
              <a:t>SILVA</a:t>
            </a:r>
            <a:r>
              <a:rPr lang="pt-BR" sz="1600" dirty="0"/>
              <a:t>, Juliana C. L. </a:t>
            </a:r>
            <a:r>
              <a:rPr lang="pt-BR" sz="1600" b="1" dirty="0"/>
              <a:t>Povos Tradicionais e Política de Assistência Social: aproximações a partir dos marcos normativos.</a:t>
            </a:r>
            <a:r>
              <a:rPr lang="pt-BR" sz="1600" dirty="0"/>
              <a:t> CAPACITASUAS, 2017.</a:t>
            </a:r>
          </a:p>
          <a:p>
            <a:pPr algn="just"/>
            <a:r>
              <a:rPr lang="pt-BR" sz="1600" dirty="0" smtClean="0"/>
              <a:t>SILVA, Juliana C. L. </a:t>
            </a:r>
            <a:r>
              <a:rPr lang="pt-BR" sz="1600" b="1" dirty="0" smtClean="0"/>
              <a:t>O que fazer? Desafios da implementação da Política de Assistência Social em contextos socialmente demarcados pela </a:t>
            </a:r>
            <a:r>
              <a:rPr lang="pt-BR" sz="1600" b="1" dirty="0" err="1" smtClean="0"/>
              <a:t>interculturalidade</a:t>
            </a:r>
            <a:r>
              <a:rPr lang="pt-BR" sz="1600" b="1" dirty="0" smtClean="0"/>
              <a:t>. </a:t>
            </a:r>
            <a:r>
              <a:rPr lang="pt-BR" sz="1600" dirty="0" smtClean="0"/>
              <a:t>CAPACITASUAS, 2017. </a:t>
            </a:r>
          </a:p>
          <a:p>
            <a:pPr algn="just"/>
            <a:r>
              <a:rPr lang="pt-BR" sz="1600" dirty="0" smtClean="0"/>
              <a:t>SCHWINGEL, Lúcio. </a:t>
            </a:r>
            <a:r>
              <a:rPr lang="pt-BR" sz="1600" b="1" dirty="0" smtClean="0"/>
              <a:t>Povos indígenas e políticas públicas da assistência social no Rio Grande do Sul.</a:t>
            </a:r>
            <a:r>
              <a:rPr lang="pt-BR" sz="1600" dirty="0" smtClean="0"/>
              <a:t> Categoria: Outras Publicações.</a:t>
            </a:r>
          </a:p>
          <a:p>
            <a:pPr algn="just"/>
            <a:r>
              <a:rPr lang="pt-BR" sz="1600" dirty="0" smtClean="0"/>
              <a:t>VIVEIROS </a:t>
            </a:r>
            <a:r>
              <a:rPr lang="pt-BR" sz="1600" dirty="0"/>
              <a:t>DE CASTRO, Eduardo. </a:t>
            </a:r>
            <a:r>
              <a:rPr lang="pt-BR" sz="1600" i="1" dirty="0"/>
              <a:t>Histórias indígenas</a:t>
            </a:r>
            <a:r>
              <a:rPr lang="pt-BR" sz="1600" dirty="0"/>
              <a:t>. In: Revista Novos Estudos (CEBRAP), n.36, julho de 1993.</a:t>
            </a:r>
          </a:p>
          <a:p>
            <a:pPr algn="just"/>
            <a:endParaRPr lang="pt-BR" sz="1600" b="1" dirty="0"/>
          </a:p>
        </p:txBody>
      </p:sp>
      <p:sp>
        <p:nvSpPr>
          <p:cNvPr id="3" name="Retângulo 2"/>
          <p:cNvSpPr/>
          <p:nvPr/>
        </p:nvSpPr>
        <p:spPr>
          <a:xfrm>
            <a:off x="476311" y="369054"/>
            <a:ext cx="2303836" cy="523220"/>
          </a:xfrm>
          <a:prstGeom prst="rect">
            <a:avLst/>
          </a:prstGeom>
        </p:spPr>
        <p:txBody>
          <a:bodyPr wrap="none">
            <a:spAutoFit/>
          </a:bodyPr>
          <a:lstStyle/>
          <a:p>
            <a:r>
              <a:rPr lang="pt-BR" sz="2800" b="1" dirty="0" smtClean="0">
                <a:solidFill>
                  <a:schemeClr val="bg1"/>
                </a:solidFill>
              </a:rPr>
              <a:t>BIBLIOGRAFIA</a:t>
            </a:r>
            <a:endParaRPr lang="pt-BR" sz="2800" dirty="0"/>
          </a:p>
        </p:txBody>
      </p:sp>
    </p:spTree>
    <p:extLst>
      <p:ext uri="{BB962C8B-B14F-4D97-AF65-F5344CB8AC3E}">
        <p14:creationId xmlns:p14="http://schemas.microsoft.com/office/powerpoint/2010/main" val="129549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21920" y="254000"/>
            <a:ext cx="3911600" cy="523220"/>
          </a:xfrm>
          <a:prstGeom prst="rect">
            <a:avLst/>
          </a:prstGeom>
          <a:noFill/>
        </p:spPr>
        <p:txBody>
          <a:bodyPr wrap="square" rtlCol="0">
            <a:spAutoFit/>
          </a:bodyPr>
          <a:lstStyle/>
          <a:p>
            <a:pPr algn="ctr"/>
            <a:r>
              <a:rPr lang="pt-BR" sz="2800" b="1" dirty="0" smtClean="0">
                <a:solidFill>
                  <a:schemeClr val="bg1"/>
                </a:solidFill>
              </a:rPr>
              <a:t>Grupo de Estudos VSA</a:t>
            </a:r>
            <a:endParaRPr lang="pt-BR" sz="2800" b="1" dirty="0">
              <a:solidFill>
                <a:schemeClr val="bg1"/>
              </a:solidFill>
            </a:endParaRPr>
          </a:p>
        </p:txBody>
      </p:sp>
      <p:sp>
        <p:nvSpPr>
          <p:cNvPr id="5" name="CaixaDeTexto 4"/>
          <p:cNvSpPr txBox="1"/>
          <p:nvPr/>
        </p:nvSpPr>
        <p:spPr>
          <a:xfrm>
            <a:off x="411480" y="2641600"/>
            <a:ext cx="8194040" cy="2251065"/>
          </a:xfrm>
          <a:prstGeom prst="rect">
            <a:avLst/>
          </a:prstGeom>
          <a:solidFill>
            <a:schemeClr val="accent6">
              <a:lumMod val="40000"/>
              <a:lumOff val="60000"/>
            </a:schemeClr>
          </a:solidFill>
        </p:spPr>
        <p:txBody>
          <a:bodyPr wrap="square" rtlCol="0">
            <a:spAutoFit/>
          </a:bodyPr>
          <a:lstStyle/>
          <a:p>
            <a:pPr algn="ctr">
              <a:lnSpc>
                <a:spcPct val="150000"/>
              </a:lnSpc>
            </a:pPr>
            <a:r>
              <a:rPr lang="pt-BR" sz="2400" b="1" i="1" dirty="0" smtClean="0"/>
              <a:t>SEASS – </a:t>
            </a:r>
            <a:r>
              <a:rPr lang="pt-BR" sz="2400" dirty="0" smtClean="0"/>
              <a:t>Secretaria Executiva de Assistência Social</a:t>
            </a:r>
            <a:endParaRPr lang="pt-BR" sz="2400" b="1" i="1" dirty="0" smtClean="0"/>
          </a:p>
          <a:p>
            <a:pPr algn="ctr">
              <a:lnSpc>
                <a:spcPct val="150000"/>
              </a:lnSpc>
            </a:pPr>
            <a:r>
              <a:rPr lang="pt-BR" sz="2400" b="1" i="1" dirty="0" smtClean="0"/>
              <a:t>COGPV</a:t>
            </a:r>
            <a:r>
              <a:rPr lang="pt-BR" sz="2400" dirty="0" smtClean="0"/>
              <a:t> – Coordenação Geral de Planejamento e Vigilância</a:t>
            </a:r>
          </a:p>
          <a:p>
            <a:pPr algn="ctr">
              <a:lnSpc>
                <a:spcPct val="150000"/>
              </a:lnSpc>
            </a:pPr>
            <a:r>
              <a:rPr lang="pt-BR" sz="2400" b="1" dirty="0" smtClean="0"/>
              <a:t>Vigilância Socioassistencial </a:t>
            </a:r>
          </a:p>
          <a:p>
            <a:pPr algn="ctr">
              <a:lnSpc>
                <a:spcPct val="150000"/>
              </a:lnSpc>
            </a:pPr>
            <a:r>
              <a:rPr lang="pt-BR" sz="2400" dirty="0" smtClean="0"/>
              <a:t>(3183-1677)</a:t>
            </a:r>
          </a:p>
        </p:txBody>
      </p:sp>
    </p:spTree>
    <p:extLst>
      <p:ext uri="{BB962C8B-B14F-4D97-AF65-F5344CB8AC3E}">
        <p14:creationId xmlns:p14="http://schemas.microsoft.com/office/powerpoint/2010/main" val="17974882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294640" y="1666240"/>
            <a:ext cx="8585200" cy="39420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prstClr val="black"/>
                </a:solidFill>
              </a:rPr>
              <a:t>QUEM SÃO AS COMUNIDADES E POVOS TRADICIONAIS?</a:t>
            </a:r>
            <a:endParaRPr lang="pt-BR" sz="2400" b="1" dirty="0">
              <a:solidFill>
                <a:prstClr val="black"/>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prstClr val="white"/>
                </a:solidFill>
              </a:rPr>
              <a:t>POVOS TRADICIONAIS</a:t>
            </a:r>
            <a:endParaRPr lang="pt-BR" sz="2800" dirty="0">
              <a:solidFill>
                <a:prstClr val="black"/>
              </a:solidFill>
            </a:endParaRPr>
          </a:p>
        </p:txBody>
      </p:sp>
    </p:spTree>
    <p:extLst>
      <p:ext uri="{BB962C8B-B14F-4D97-AF65-F5344CB8AC3E}">
        <p14:creationId xmlns:p14="http://schemas.microsoft.com/office/powerpoint/2010/main" val="37825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82880" y="1432560"/>
            <a:ext cx="8798560" cy="473456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800" b="1" dirty="0" smtClean="0">
                <a:solidFill>
                  <a:prstClr val="black"/>
                </a:solidFill>
              </a:rPr>
              <a:t>COMUNIDADES E POVOS TRADICIONAIS</a:t>
            </a:r>
          </a:p>
          <a:p>
            <a:pPr algn="ctr"/>
            <a:endParaRPr lang="pt-BR" b="1" dirty="0" smtClean="0">
              <a:solidFill>
                <a:prstClr val="black"/>
              </a:solidFill>
            </a:endParaRPr>
          </a:p>
          <a:p>
            <a:pPr algn="just"/>
            <a:r>
              <a:rPr lang="pt-BR" dirty="0" smtClean="0">
                <a:solidFill>
                  <a:prstClr val="black"/>
                </a:solidFill>
              </a:rPr>
              <a:t>São considerados comunidades e povos tradicionais os seguintes grupos:</a:t>
            </a:r>
          </a:p>
          <a:p>
            <a:pPr algn="just"/>
            <a:endParaRPr lang="pt-BR" dirty="0" smtClean="0">
              <a:solidFill>
                <a:prstClr val="black"/>
              </a:solidFill>
            </a:endParaRPr>
          </a:p>
          <a:p>
            <a:pPr marL="285750" indent="-285750" algn="just">
              <a:lnSpc>
                <a:spcPct val="150000"/>
              </a:lnSpc>
              <a:buFont typeface="Wingdings" panose="05000000000000000000" pitchFamily="2" charset="2"/>
              <a:buChar char="ü"/>
            </a:pPr>
            <a:r>
              <a:rPr lang="pt-BR" dirty="0" smtClean="0">
                <a:solidFill>
                  <a:prstClr val="black"/>
                </a:solidFill>
              </a:rPr>
              <a:t>Povos Indígenas</a:t>
            </a:r>
          </a:p>
          <a:p>
            <a:pPr marL="285750" indent="-285750" algn="just">
              <a:lnSpc>
                <a:spcPct val="150000"/>
              </a:lnSpc>
              <a:buFont typeface="Wingdings" panose="05000000000000000000" pitchFamily="2" charset="2"/>
              <a:buChar char="ü"/>
            </a:pPr>
            <a:r>
              <a:rPr lang="pt-BR" dirty="0" smtClean="0">
                <a:solidFill>
                  <a:prstClr val="black"/>
                </a:solidFill>
              </a:rPr>
              <a:t>Quilombolas</a:t>
            </a:r>
          </a:p>
          <a:p>
            <a:pPr marL="285750" indent="-285750" algn="just">
              <a:lnSpc>
                <a:spcPct val="150000"/>
              </a:lnSpc>
              <a:buFont typeface="Wingdings" panose="05000000000000000000" pitchFamily="2" charset="2"/>
              <a:buChar char="ü"/>
            </a:pPr>
            <a:r>
              <a:rPr lang="pt-BR" dirty="0" smtClean="0">
                <a:solidFill>
                  <a:prstClr val="black"/>
                </a:solidFill>
              </a:rPr>
              <a:t>Ciganos</a:t>
            </a:r>
          </a:p>
          <a:p>
            <a:pPr marL="285750" indent="-285750" algn="just">
              <a:lnSpc>
                <a:spcPct val="150000"/>
              </a:lnSpc>
              <a:buFont typeface="Wingdings" panose="05000000000000000000" pitchFamily="2" charset="2"/>
              <a:buChar char="ü"/>
            </a:pPr>
            <a:r>
              <a:rPr lang="pt-BR" dirty="0" smtClean="0">
                <a:solidFill>
                  <a:prstClr val="black"/>
                </a:solidFill>
              </a:rPr>
              <a:t>Comunidades praticantes de religiões afro-brasileiras</a:t>
            </a:r>
          </a:p>
          <a:p>
            <a:pPr marL="285750" indent="-285750" algn="just">
              <a:lnSpc>
                <a:spcPct val="150000"/>
              </a:lnSpc>
              <a:buFont typeface="Wingdings" panose="05000000000000000000" pitchFamily="2" charset="2"/>
              <a:buChar char="ü"/>
            </a:pPr>
            <a:r>
              <a:rPr lang="pt-BR" dirty="0" smtClean="0">
                <a:solidFill>
                  <a:prstClr val="black"/>
                </a:solidFill>
              </a:rPr>
              <a:t>Comunidades Ribeirinhas</a:t>
            </a:r>
          </a:p>
          <a:p>
            <a:pPr marL="285750" indent="-285750" algn="just">
              <a:lnSpc>
                <a:spcPct val="150000"/>
              </a:lnSpc>
              <a:buFont typeface="Wingdings" panose="05000000000000000000" pitchFamily="2" charset="2"/>
              <a:buChar char="ü"/>
            </a:pPr>
            <a:r>
              <a:rPr lang="pt-BR" dirty="0" smtClean="0">
                <a:solidFill>
                  <a:prstClr val="black"/>
                </a:solidFill>
              </a:rPr>
              <a:t>Comunidades Extrativistas</a:t>
            </a:r>
          </a:p>
          <a:p>
            <a:pPr marL="285750" indent="-285750" algn="just">
              <a:lnSpc>
                <a:spcPct val="150000"/>
              </a:lnSpc>
              <a:buFont typeface="Wingdings" panose="05000000000000000000" pitchFamily="2" charset="2"/>
              <a:buChar char="ü"/>
            </a:pPr>
            <a:r>
              <a:rPr lang="pt-BR" dirty="0" smtClean="0">
                <a:solidFill>
                  <a:prstClr val="black"/>
                </a:solidFill>
              </a:rPr>
              <a:t>Pescadores Artesanais</a:t>
            </a:r>
          </a:p>
          <a:p>
            <a:pPr algn="ctr"/>
            <a:endParaRPr lang="pt-BR" b="1" dirty="0">
              <a:solidFill>
                <a:prstClr val="black"/>
              </a:solidFill>
            </a:endParaRPr>
          </a:p>
        </p:txBody>
      </p:sp>
      <p:sp>
        <p:nvSpPr>
          <p:cNvPr id="3" name="Retângulo 2"/>
          <p:cNvSpPr/>
          <p:nvPr/>
        </p:nvSpPr>
        <p:spPr>
          <a:xfrm>
            <a:off x="476311" y="369054"/>
            <a:ext cx="3480120" cy="523220"/>
          </a:xfrm>
          <a:prstGeom prst="rect">
            <a:avLst/>
          </a:prstGeom>
        </p:spPr>
        <p:txBody>
          <a:bodyPr wrap="none">
            <a:spAutoFit/>
          </a:bodyPr>
          <a:lstStyle/>
          <a:p>
            <a:r>
              <a:rPr lang="pt-BR" sz="2800" b="1" dirty="0">
                <a:solidFill>
                  <a:prstClr val="white"/>
                </a:solidFill>
              </a:rPr>
              <a:t>POVOS TRADICIONAIS</a:t>
            </a:r>
            <a:endParaRPr lang="pt-BR" sz="2800" dirty="0">
              <a:solidFill>
                <a:prstClr val="black"/>
              </a:solidFill>
            </a:endParaRPr>
          </a:p>
        </p:txBody>
      </p:sp>
    </p:spTree>
    <p:extLst>
      <p:ext uri="{BB962C8B-B14F-4D97-AF65-F5344CB8AC3E}">
        <p14:creationId xmlns:p14="http://schemas.microsoft.com/office/powerpoint/2010/main" val="69701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2">
                                            <p:txEl>
                                              <p:pRg st="2" end="2"/>
                                            </p:txEl>
                                          </p:spTgt>
                                        </p:tgtEl>
                                        <p:attrNameLst>
                                          <p:attrName>style.fontWeight</p:attrName>
                                        </p:attrNameLst>
                                      </p:cBhvr>
                                      <p:to>
                                        <p:strVal val="bold"/>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heel(1)">
                                      <p:cBhvr>
                                        <p:cTn id="16" dur="20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heel(1)">
                                      <p:cBhvr>
                                        <p:cTn id="21" dur="20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wheel(1)">
                                      <p:cBhvr>
                                        <p:cTn id="26" dur="2000"/>
                                        <p:tgtEl>
                                          <p:spTgt spid="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heel(1)">
                                      <p:cBhvr>
                                        <p:cTn id="31" dur="20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wheel(1)">
                                      <p:cBhvr>
                                        <p:cTn id="36" dur="2000"/>
                                        <p:tgtEl>
                                          <p:spTgt spid="2">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wheel(1)">
                                      <p:cBhvr>
                                        <p:cTn id="41" dur="2000"/>
                                        <p:tgtEl>
                                          <p:spTgt spid="2">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animEffect transition="in" filter="wheel(1)">
                                      <p:cBhvr>
                                        <p:cTn id="46"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284480" y="1452880"/>
            <a:ext cx="8453120" cy="448056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 </a:t>
            </a:r>
            <a:r>
              <a:rPr lang="pt-BR" sz="2800" b="1" dirty="0">
                <a:solidFill>
                  <a:schemeClr val="tx1"/>
                </a:solidFill>
              </a:rPr>
              <a:t>O que temos feito, no âmbito das ações da Política de Assistência, para garantir o efetivo acesso das comunidades e povos tradicionais ao conjunto dos direitos sociais?</a:t>
            </a:r>
            <a:endParaRPr lang="pt-BR" sz="2800" dirty="0">
              <a:solidFill>
                <a:schemeClr val="tx1"/>
              </a:solidFill>
            </a:endParaRPr>
          </a:p>
          <a:p>
            <a:pPr algn="ctr"/>
            <a:endParaRPr lang="pt-BR" dirty="0"/>
          </a:p>
        </p:txBody>
      </p:sp>
      <p:sp>
        <p:nvSpPr>
          <p:cNvPr id="3" name="CaixaDeTexto 2"/>
          <p:cNvSpPr txBox="1"/>
          <p:nvPr/>
        </p:nvSpPr>
        <p:spPr>
          <a:xfrm>
            <a:off x="406400" y="254000"/>
            <a:ext cx="3362960" cy="769441"/>
          </a:xfrm>
          <a:prstGeom prst="rect">
            <a:avLst/>
          </a:prstGeom>
          <a:noFill/>
        </p:spPr>
        <p:txBody>
          <a:bodyPr wrap="square" rtlCol="0">
            <a:spAutoFit/>
          </a:bodyPr>
          <a:lstStyle/>
          <a:p>
            <a:pPr algn="ctr"/>
            <a:r>
              <a:rPr lang="pt-BR" sz="4400" b="1" dirty="0" smtClean="0">
                <a:solidFill>
                  <a:schemeClr val="bg1"/>
                </a:solidFill>
              </a:rPr>
              <a:t>PNPCT</a:t>
            </a:r>
            <a:endParaRPr lang="pt-BR" sz="4400" b="1" dirty="0">
              <a:solidFill>
                <a:schemeClr val="bg1"/>
              </a:solidFill>
            </a:endParaRPr>
          </a:p>
        </p:txBody>
      </p:sp>
    </p:spTree>
    <p:extLst>
      <p:ext uri="{BB962C8B-B14F-4D97-AF65-F5344CB8AC3E}">
        <p14:creationId xmlns:p14="http://schemas.microsoft.com/office/powerpoint/2010/main" val="3033488296"/>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284480" y="1452880"/>
            <a:ext cx="8453120" cy="448056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rPr>
              <a:t>A</a:t>
            </a:r>
            <a:r>
              <a:rPr lang="pt-BR" sz="2800" b="1" dirty="0" smtClean="0">
                <a:solidFill>
                  <a:schemeClr val="tx1"/>
                </a:solidFill>
              </a:rPr>
              <a:t> </a:t>
            </a:r>
            <a:r>
              <a:rPr lang="pt-BR" sz="2800" b="1" dirty="0">
                <a:solidFill>
                  <a:schemeClr val="tx1"/>
                </a:solidFill>
              </a:rPr>
              <a:t>materialidade da exclusão destas comunidades se apresenta no cotidiano de intervenção dos serviços, programas, projetos e benefícios socioassistenciais. Deste modo, é dever nosso conhecer e atuar adequadamente no sentido de garantir que nossas intervenções se balizem pelo respeito às particularidades dos povos tradicionais</a:t>
            </a:r>
            <a:r>
              <a:rPr lang="pt-BR" sz="2800" b="1" dirty="0" smtClean="0">
                <a:solidFill>
                  <a:schemeClr val="tx1"/>
                </a:solidFill>
              </a:rPr>
              <a:t>.</a:t>
            </a:r>
          </a:p>
        </p:txBody>
      </p:sp>
      <p:sp>
        <p:nvSpPr>
          <p:cNvPr id="3" name="CaixaDeTexto 2"/>
          <p:cNvSpPr txBox="1"/>
          <p:nvPr/>
        </p:nvSpPr>
        <p:spPr>
          <a:xfrm>
            <a:off x="406400" y="254000"/>
            <a:ext cx="3362960" cy="769441"/>
          </a:xfrm>
          <a:prstGeom prst="rect">
            <a:avLst/>
          </a:prstGeom>
          <a:noFill/>
        </p:spPr>
        <p:txBody>
          <a:bodyPr wrap="square" rtlCol="0">
            <a:spAutoFit/>
          </a:bodyPr>
          <a:lstStyle/>
          <a:p>
            <a:pPr algn="ctr"/>
            <a:r>
              <a:rPr lang="pt-BR" sz="4400" b="1" dirty="0" smtClean="0">
                <a:solidFill>
                  <a:schemeClr val="bg1"/>
                </a:solidFill>
              </a:rPr>
              <a:t>PNPCT</a:t>
            </a:r>
            <a:endParaRPr lang="pt-BR" sz="4400" b="1" dirty="0">
              <a:solidFill>
                <a:schemeClr val="bg1"/>
              </a:solidFill>
            </a:endParaRPr>
          </a:p>
        </p:txBody>
      </p:sp>
    </p:spTree>
    <p:extLst>
      <p:ext uri="{BB962C8B-B14F-4D97-AF65-F5344CB8AC3E}">
        <p14:creationId xmlns:p14="http://schemas.microsoft.com/office/powerpoint/2010/main" val="1979790140"/>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284480" y="1452880"/>
            <a:ext cx="8453120" cy="448056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tx1"/>
                </a:solidFill>
              </a:rPr>
              <a:t>Há </a:t>
            </a:r>
            <a:r>
              <a:rPr lang="pt-BR" sz="2800" b="1" dirty="0">
                <a:solidFill>
                  <a:schemeClr val="tx1"/>
                </a:solidFill>
              </a:rPr>
              <a:t>uma escassa, porém, valiosa literatura onde se pode apreender os esforços de pensar a efetivação dos serviços socioassistenciais numa perspectiva de respeito e observância a </a:t>
            </a:r>
            <a:r>
              <a:rPr lang="pt-BR" sz="2800" b="1" dirty="0" err="1">
                <a:solidFill>
                  <a:schemeClr val="tx1"/>
                </a:solidFill>
              </a:rPr>
              <a:t>interculturalidade</a:t>
            </a:r>
            <a:r>
              <a:rPr lang="pt-BR" sz="2800" b="1" dirty="0">
                <a:solidFill>
                  <a:schemeClr val="tx1"/>
                </a:solidFill>
              </a:rPr>
              <a:t>. </a:t>
            </a:r>
          </a:p>
        </p:txBody>
      </p:sp>
      <p:sp>
        <p:nvSpPr>
          <p:cNvPr id="3" name="CaixaDeTexto 2"/>
          <p:cNvSpPr txBox="1"/>
          <p:nvPr/>
        </p:nvSpPr>
        <p:spPr>
          <a:xfrm>
            <a:off x="406400" y="254000"/>
            <a:ext cx="3362960" cy="769441"/>
          </a:xfrm>
          <a:prstGeom prst="rect">
            <a:avLst/>
          </a:prstGeom>
          <a:noFill/>
        </p:spPr>
        <p:txBody>
          <a:bodyPr wrap="square" rtlCol="0">
            <a:spAutoFit/>
          </a:bodyPr>
          <a:lstStyle/>
          <a:p>
            <a:pPr algn="ctr"/>
            <a:r>
              <a:rPr lang="pt-BR" sz="4400" b="1" dirty="0" smtClean="0">
                <a:solidFill>
                  <a:schemeClr val="bg1"/>
                </a:solidFill>
              </a:rPr>
              <a:t>PNPCT</a:t>
            </a:r>
            <a:endParaRPr lang="pt-BR" sz="4400" b="1" dirty="0">
              <a:solidFill>
                <a:schemeClr val="bg1"/>
              </a:solidFill>
            </a:endParaRPr>
          </a:p>
        </p:txBody>
      </p:sp>
    </p:spTree>
    <p:extLst>
      <p:ext uri="{BB962C8B-B14F-4D97-AF65-F5344CB8AC3E}">
        <p14:creationId xmlns:p14="http://schemas.microsoft.com/office/powerpoint/2010/main" val="428917163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2803</TotalTime>
  <Words>3900</Words>
  <Application>Microsoft Office PowerPoint</Application>
  <PresentationFormat>Apresentação na tela (4:3)</PresentationFormat>
  <Paragraphs>290</Paragraphs>
  <Slides>49</Slides>
  <Notes>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49</vt:i4>
      </vt:variant>
    </vt:vector>
  </HeadingPairs>
  <TitlesOfParts>
    <vt:vector size="56" baseType="lpstr">
      <vt:lpstr>Arial</vt:lpstr>
      <vt:lpstr>Calibri</vt:lpstr>
      <vt:lpstr>Calibri Light</vt:lpstr>
      <vt:lpstr>Comic Sans MS</vt:lpstr>
      <vt:lpstr>Tahoma</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sid</dc:creator>
  <cp:lastModifiedBy>juliana lsilva</cp:lastModifiedBy>
  <cp:revision>123</cp:revision>
  <dcterms:created xsi:type="dcterms:W3CDTF">2018-01-15T03:59:38Z</dcterms:created>
  <dcterms:modified xsi:type="dcterms:W3CDTF">2018-10-19T19:09:51Z</dcterms:modified>
</cp:coreProperties>
</file>